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tif>
</file>

<file path=ppt/media/image11.tif>
</file>

<file path=ppt/media/image12.tif>
</file>

<file path=ppt/media/image2.tif>
</file>

<file path=ppt/media/image3.tif>
</file>

<file path=ppt/media/image4.tiff>
</file>

<file path=ppt/media/image5.jpg>
</file>

<file path=ppt/media/image6.tif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89068B-00C1-4D48-98A0-1C8B88BB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59B2366-8972-4DA1-AA1F-BAD50322F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534CC4-D33F-459A-9409-49D769717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A64041-A95F-455B-8735-A6EC53E90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26940E-46F4-4B2E-A9A3-CD63BD185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2243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4A1C44-EE70-4B9D-B912-4A53A89E3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126CA3E-4715-4149-BEFD-B791EF052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6CB0D0-BC03-4DC9-9ACC-A101B3963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2B3556-17C9-4D40-91DE-B42F42AB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4461E4-D99D-4173-B5F1-7F6E4A041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8691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446A50C-B8DD-4220-9CEC-0EE599934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5061914-0245-4072-B0C7-E9F9264B0D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A44629-282D-437A-9AD5-8A09CB00C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923755-49BC-4605-9B7A-08048EAA6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D54BC6-F079-4AA2-B85B-77BA70E12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659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2BD2E9-B92D-4501-BB47-EB6423E60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C0EE53-C099-482F-9C58-81922C896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5AD9D7-EE1F-4F97-A9B0-997F12D3A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C6DA06-FCD3-4CA9-B65B-31574A4BC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1AA360-D12C-4627-B374-6D2D1917C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415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689DA7-32BC-446E-A2E3-500FE5A42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C639C27-BF91-440D-8F7B-6DA30D00A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D7F4E0-B5C9-4A45-A98E-C2EC5BF21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579AE4-F281-454F-B1EA-C5C98DEA3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B3BEA7-7EA5-4F03-BF66-C2F6DF50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9588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708500-FA50-4000-B66D-A3A297D8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A3EAE1-5849-403A-98D6-E724A6EB40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BE62E2F-A3FB-4842-AF78-FFEF98528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EA0B4CB-BC48-43FE-AB6D-67C6D3A90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B194203-FCA6-4D86-A518-0A8A40C5C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DFC55B-CFDF-47CB-8C7F-41F900FD8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640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2D83BC-3388-49DF-85EB-2AE0DD1B2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AE3B330-B950-40B3-8A5D-E0C45A7E5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09A408-F849-4331-8775-65A0288E57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8AFBA0F-9E2A-44D4-B144-A7196A75B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9C60CF8-A1D2-4810-B080-E5E4AA0DA3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336BF05-5EC0-4F4B-8710-B7D4B75FF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448D921-55B4-44B9-9091-02FBBF690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19010CB-82CF-4824-8907-BC0F44BF2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5489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34647D-80CF-43BA-9919-E5B58713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538BFD-8070-4683-BC90-AC64EFAB1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F247EE-28FC-45B8-826E-6E95887D7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B506A3B-EE98-416E-8C17-8FC0DC72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724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9D6834F-278B-42A3-9503-FBA2B4101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BD3F29F-F4BE-4D20-AC74-C6B823ACE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92315F9-9025-4830-8BFB-A4766DBF4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2697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85A7D-5A19-4DE0-BD30-819E50041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04686A-AEC8-43AC-B05C-12C4A4E7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5CF0FB5-B49D-492D-B27F-F38C2C17D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D8052C7-BFDC-4600-8713-89324A9EF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788E7FC-7CE5-4144-9206-957BA94A6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82937D5-20EB-4D62-8948-19EDB9FA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8917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2B52B4-12E5-4127-9C4F-AD49B7DB8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36977B8-4A53-4049-B83A-3FB7D56118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282B30F-D380-4D03-A79A-1DFBA26F3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DCA4CA-79AA-4DF9-870E-A93102EF9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94A3E8-EE25-4155-A871-EC67B6EE7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C6F71F1-4D73-409D-8F31-497D494C8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4556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AE8C746-8C44-4315-8D30-4BFE7CCF7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509EED-18F5-49A6-8163-DB5461EF0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E039F3-2879-4320-B95F-DC1D6E1A4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54110-CAFE-470E-B2BA-394831329130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AEF337-E97A-44A2-AF1A-A9221FB75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ECA99E-67E5-4CBE-AF49-AF42ADD3C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5144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t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A0514F-A6DA-4B43-A2CB-313EE58258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Inmunoprecipitación hnRNPK</a:t>
            </a:r>
          </a:p>
        </p:txBody>
      </p:sp>
    </p:spTree>
    <p:extLst>
      <p:ext uri="{BB962C8B-B14F-4D97-AF65-F5344CB8AC3E}">
        <p14:creationId xmlns:p14="http://schemas.microsoft.com/office/powerpoint/2010/main" val="3319334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1DCA5A4-3FF2-4B83-B45F-E22DEB4394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8" t="35620" r="21382" b="39163"/>
          <a:stretch/>
        </p:blipFill>
        <p:spPr>
          <a:xfrm>
            <a:off x="1958773" y="1686756"/>
            <a:ext cx="6750221" cy="2352583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52682811-F294-4637-9289-D00A41F13B33}"/>
              </a:ext>
            </a:extLst>
          </p:cNvPr>
          <p:cNvSpPr/>
          <p:nvPr/>
        </p:nvSpPr>
        <p:spPr>
          <a:xfrm>
            <a:off x="4705165" y="2476870"/>
            <a:ext cx="4003829" cy="5237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054F8DFE-0DA8-4F15-A996-E0276035ADCB}"/>
              </a:ext>
            </a:extLst>
          </p:cNvPr>
          <p:cNvSpPr/>
          <p:nvPr/>
        </p:nvSpPr>
        <p:spPr>
          <a:xfrm flipH="1">
            <a:off x="8895425" y="2614473"/>
            <a:ext cx="461639" cy="24857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59BC265-AB6B-487F-B1BC-BB9CFD37E42F}"/>
              </a:ext>
            </a:extLst>
          </p:cNvPr>
          <p:cNvSpPr txBox="1"/>
          <p:nvPr/>
        </p:nvSpPr>
        <p:spPr>
          <a:xfrm>
            <a:off x="9428085" y="2554094"/>
            <a:ext cx="104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Vinculina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5D0AA53-F427-4CDC-9356-F9B534EC3DF1}"/>
              </a:ext>
            </a:extLst>
          </p:cNvPr>
          <p:cNvSpPr txBox="1"/>
          <p:nvPr/>
        </p:nvSpPr>
        <p:spPr>
          <a:xfrm>
            <a:off x="10582183" y="488272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08/08/19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A8EB960-857A-4375-B62F-59ACAD6E93B1}"/>
              </a:ext>
            </a:extLst>
          </p:cNvPr>
          <p:cNvSpPr txBox="1"/>
          <p:nvPr/>
        </p:nvSpPr>
        <p:spPr>
          <a:xfrm>
            <a:off x="2153831" y="4460121"/>
            <a:ext cx="3942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También se puso HSP90, pero no se veía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762E0B32-7B47-49FB-9EA2-B1F528BFD0B1}"/>
              </a:ext>
            </a:extLst>
          </p:cNvPr>
          <p:cNvGrpSpPr/>
          <p:nvPr/>
        </p:nvGrpSpPr>
        <p:grpSpPr>
          <a:xfrm>
            <a:off x="1878624" y="4490898"/>
            <a:ext cx="275207" cy="307777"/>
            <a:chOff x="4487366" y="5455036"/>
            <a:chExt cx="311137" cy="359263"/>
          </a:xfrm>
        </p:grpSpPr>
        <p:sp>
          <p:nvSpPr>
            <p:cNvPr id="11" name="Triángulo isósceles 10">
              <a:extLst>
                <a:ext uri="{FF2B5EF4-FFF2-40B4-BE49-F238E27FC236}">
                  <a16:creationId xmlns:a16="http://schemas.microsoft.com/office/drawing/2014/main" id="{82BDDDE9-A722-4153-B35C-237FA6E5B9EF}"/>
                </a:ext>
              </a:extLst>
            </p:cNvPr>
            <p:cNvSpPr/>
            <p:nvPr/>
          </p:nvSpPr>
          <p:spPr>
            <a:xfrm>
              <a:off x="4487366" y="5461234"/>
              <a:ext cx="311137" cy="285225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 dirty="0"/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91F63505-E1D3-40CA-8B0E-0F85AE5FCDE9}"/>
                </a:ext>
              </a:extLst>
            </p:cNvPr>
            <p:cNvSpPr txBox="1"/>
            <p:nvPr/>
          </p:nvSpPr>
          <p:spPr>
            <a:xfrm>
              <a:off x="4512930" y="5455036"/>
              <a:ext cx="274017" cy="359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400" dirty="0"/>
                <a:t>!</a:t>
              </a:r>
            </a:p>
          </p:txBody>
        </p:sp>
      </p:grpSp>
      <p:grpSp>
        <p:nvGrpSpPr>
          <p:cNvPr id="39" name="Grupo 38">
            <a:extLst>
              <a:ext uri="{FF2B5EF4-FFF2-40B4-BE49-F238E27FC236}">
                <a16:creationId xmlns:a16="http://schemas.microsoft.com/office/drawing/2014/main" id="{78041D94-8499-472B-8676-716C03B93217}"/>
              </a:ext>
            </a:extLst>
          </p:cNvPr>
          <p:cNvGrpSpPr/>
          <p:nvPr/>
        </p:nvGrpSpPr>
        <p:grpSpPr>
          <a:xfrm>
            <a:off x="1958773" y="680713"/>
            <a:ext cx="6776759" cy="985805"/>
            <a:chOff x="2896013" y="680713"/>
            <a:chExt cx="5611636" cy="985805"/>
          </a:xfrm>
        </p:grpSpPr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5ED2B18E-8A0F-4A33-AD89-CD72BE6D3B27}"/>
                </a:ext>
              </a:extLst>
            </p:cNvPr>
            <p:cNvCxnSpPr/>
            <p:nvPr/>
          </p:nvCxnSpPr>
          <p:spPr>
            <a:xfrm>
              <a:off x="2959349" y="1651251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B58E4E9A-81D4-4B12-91F9-671EA0C85CDE}"/>
                </a:ext>
              </a:extLst>
            </p:cNvPr>
            <p:cNvCxnSpPr/>
            <p:nvPr/>
          </p:nvCxnSpPr>
          <p:spPr>
            <a:xfrm>
              <a:off x="3514506" y="1651251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680E34CC-12FA-4A5F-B4AD-B009FA725451}"/>
                </a:ext>
              </a:extLst>
            </p:cNvPr>
            <p:cNvCxnSpPr/>
            <p:nvPr/>
          </p:nvCxnSpPr>
          <p:spPr>
            <a:xfrm>
              <a:off x="4114926" y="1643859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5A2354D7-3540-4FA8-86C0-09B9FE55BCBF}"/>
                </a:ext>
              </a:extLst>
            </p:cNvPr>
            <p:cNvCxnSpPr/>
            <p:nvPr/>
          </p:nvCxnSpPr>
          <p:spPr>
            <a:xfrm>
              <a:off x="4723349" y="1643861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60CD96C9-EBFA-4A40-B3F3-B435EF3CBB2A}"/>
                </a:ext>
              </a:extLst>
            </p:cNvPr>
            <p:cNvCxnSpPr/>
            <p:nvPr/>
          </p:nvCxnSpPr>
          <p:spPr>
            <a:xfrm>
              <a:off x="5252015" y="1643862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41D8BCAB-821B-494C-B65F-2F7726A18FE5}"/>
                </a:ext>
              </a:extLst>
            </p:cNvPr>
            <p:cNvCxnSpPr/>
            <p:nvPr/>
          </p:nvCxnSpPr>
          <p:spPr>
            <a:xfrm>
              <a:off x="5834538" y="1637956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9DB708A5-FF2D-4A6F-AD12-AA54B0D04B26}"/>
                </a:ext>
              </a:extLst>
            </p:cNvPr>
            <p:cNvCxnSpPr/>
            <p:nvPr/>
          </p:nvCxnSpPr>
          <p:spPr>
            <a:xfrm>
              <a:off x="6363204" y="1637957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EBA452A6-20C9-46DB-9C41-EE445286EE35}"/>
                </a:ext>
              </a:extLst>
            </p:cNvPr>
            <p:cNvCxnSpPr/>
            <p:nvPr/>
          </p:nvCxnSpPr>
          <p:spPr>
            <a:xfrm>
              <a:off x="6944246" y="1640928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F878E786-8E7C-44A5-9831-C584623C460B}"/>
                </a:ext>
              </a:extLst>
            </p:cNvPr>
            <p:cNvCxnSpPr/>
            <p:nvPr/>
          </p:nvCxnSpPr>
          <p:spPr>
            <a:xfrm>
              <a:off x="7490668" y="1632051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4F6DF840-3927-450E-A684-8973168D328F}"/>
                </a:ext>
              </a:extLst>
            </p:cNvPr>
            <p:cNvCxnSpPr/>
            <p:nvPr/>
          </p:nvCxnSpPr>
          <p:spPr>
            <a:xfrm>
              <a:off x="8042563" y="1633495"/>
              <a:ext cx="3600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8AD66DAD-3A31-48CE-97C6-A7AAB426812C}"/>
                </a:ext>
              </a:extLst>
            </p:cNvPr>
            <p:cNvSpPr txBox="1"/>
            <p:nvPr/>
          </p:nvSpPr>
          <p:spPr>
            <a:xfrm>
              <a:off x="2896013" y="1270415"/>
              <a:ext cx="486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err="1"/>
                <a:t>Std</a:t>
              </a:r>
              <a:endParaRPr lang="es-ES" dirty="0"/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A1CEF6FD-E0EA-4D16-B3F6-5623D4321B61}"/>
                </a:ext>
              </a:extLst>
            </p:cNvPr>
            <p:cNvSpPr txBox="1"/>
            <p:nvPr/>
          </p:nvSpPr>
          <p:spPr>
            <a:xfrm>
              <a:off x="4091341" y="710796"/>
              <a:ext cx="5282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dirty="0"/>
                <a:t>IP</a:t>
              </a: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E9E267CC-2990-4984-8742-24BF1C6595A3}"/>
                </a:ext>
              </a:extLst>
            </p:cNvPr>
            <p:cNvSpPr txBox="1"/>
            <p:nvPr/>
          </p:nvSpPr>
          <p:spPr>
            <a:xfrm>
              <a:off x="5645207" y="680713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Input</a:t>
              </a: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0376EC18-F66D-4198-BDB5-93D75911E3F3}"/>
                </a:ext>
              </a:extLst>
            </p:cNvPr>
            <p:cNvSpPr txBox="1"/>
            <p:nvPr/>
          </p:nvSpPr>
          <p:spPr>
            <a:xfrm>
              <a:off x="7462919" y="68770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SB</a:t>
              </a:r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ED167C7C-9912-4BA7-B8C0-CDA639102FFC}"/>
                </a:ext>
              </a:extLst>
            </p:cNvPr>
            <p:cNvSpPr txBox="1"/>
            <p:nvPr/>
          </p:nvSpPr>
          <p:spPr>
            <a:xfrm>
              <a:off x="3548309" y="1271461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t0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17FBE5F8-95D1-4DEF-B09D-7413C8BAE197}"/>
                </a:ext>
              </a:extLst>
            </p:cNvPr>
            <p:cNvSpPr txBox="1"/>
            <p:nvPr/>
          </p:nvSpPr>
          <p:spPr>
            <a:xfrm>
              <a:off x="4085543" y="1281919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t12</a:t>
              </a:r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728E05C7-43F6-417A-BD14-1E88D1B034A5}"/>
                </a:ext>
              </a:extLst>
            </p:cNvPr>
            <p:cNvSpPr txBox="1"/>
            <p:nvPr/>
          </p:nvSpPr>
          <p:spPr>
            <a:xfrm>
              <a:off x="4699602" y="1297186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t24</a:t>
              </a:r>
            </a:p>
          </p:txBody>
        </p:sp>
        <p:sp>
          <p:nvSpPr>
            <p:cNvPr id="30" name="CuadroTexto 29">
              <a:extLst>
                <a:ext uri="{FF2B5EF4-FFF2-40B4-BE49-F238E27FC236}">
                  <a16:creationId xmlns:a16="http://schemas.microsoft.com/office/drawing/2014/main" id="{F50E7E48-86C2-4132-A188-C949FB546385}"/>
                </a:ext>
              </a:extLst>
            </p:cNvPr>
            <p:cNvSpPr txBox="1"/>
            <p:nvPr/>
          </p:nvSpPr>
          <p:spPr>
            <a:xfrm>
              <a:off x="5273916" y="1291835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t0</a:t>
              </a:r>
            </a:p>
          </p:txBody>
        </p: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E9BAAE80-52F5-40DF-AC2B-5E7A70ADA95B}"/>
                </a:ext>
              </a:extLst>
            </p:cNvPr>
            <p:cNvSpPr txBox="1"/>
            <p:nvPr/>
          </p:nvSpPr>
          <p:spPr>
            <a:xfrm>
              <a:off x="5799315" y="1282965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t12</a:t>
              </a:r>
            </a:p>
          </p:txBody>
        </p: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948A2E75-18B7-4CB3-937D-7A33EB348DD9}"/>
                </a:ext>
              </a:extLst>
            </p:cNvPr>
            <p:cNvSpPr txBox="1"/>
            <p:nvPr/>
          </p:nvSpPr>
          <p:spPr>
            <a:xfrm>
              <a:off x="6345631" y="1297186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t24</a:t>
              </a:r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831899A7-B006-4E24-A541-1E1DF9E570C9}"/>
                </a:ext>
              </a:extLst>
            </p:cNvPr>
            <p:cNvSpPr txBox="1"/>
            <p:nvPr/>
          </p:nvSpPr>
          <p:spPr>
            <a:xfrm>
              <a:off x="6950056" y="1281919"/>
              <a:ext cx="3786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t0</a:t>
              </a:r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854C8090-CFC2-49BC-9209-9D693E0073B7}"/>
                </a:ext>
              </a:extLst>
            </p:cNvPr>
            <p:cNvSpPr txBox="1"/>
            <p:nvPr/>
          </p:nvSpPr>
          <p:spPr>
            <a:xfrm>
              <a:off x="7466401" y="1297186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t12</a:t>
              </a:r>
            </a:p>
          </p:txBody>
        </p:sp>
        <p:sp>
          <p:nvSpPr>
            <p:cNvPr id="35" name="CuadroTexto 34">
              <a:extLst>
                <a:ext uri="{FF2B5EF4-FFF2-40B4-BE49-F238E27FC236}">
                  <a16:creationId xmlns:a16="http://schemas.microsoft.com/office/drawing/2014/main" id="{AD7D2131-0A93-4C75-8A50-4EE376A3C9D1}"/>
                </a:ext>
              </a:extLst>
            </p:cNvPr>
            <p:cNvSpPr txBox="1"/>
            <p:nvPr/>
          </p:nvSpPr>
          <p:spPr>
            <a:xfrm>
              <a:off x="8012000" y="1281919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t24</a:t>
              </a:r>
            </a:p>
          </p:txBody>
        </p:sp>
        <p:sp>
          <p:nvSpPr>
            <p:cNvPr id="36" name="Abrir corchete 35">
              <a:extLst>
                <a:ext uri="{FF2B5EF4-FFF2-40B4-BE49-F238E27FC236}">
                  <a16:creationId xmlns:a16="http://schemas.microsoft.com/office/drawing/2014/main" id="{3B0CAFB7-5D8C-44F3-8923-B983728E2E08}"/>
                </a:ext>
              </a:extLst>
            </p:cNvPr>
            <p:cNvSpPr/>
            <p:nvPr/>
          </p:nvSpPr>
          <p:spPr>
            <a:xfrm rot="5400000">
              <a:off x="4314082" y="380890"/>
              <a:ext cx="82783" cy="1591278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7" name="Abrir corchete 36">
              <a:extLst>
                <a:ext uri="{FF2B5EF4-FFF2-40B4-BE49-F238E27FC236}">
                  <a16:creationId xmlns:a16="http://schemas.microsoft.com/office/drawing/2014/main" id="{E07F0628-5A9A-4DBA-B0AC-B9247F8A1E09}"/>
                </a:ext>
              </a:extLst>
            </p:cNvPr>
            <p:cNvSpPr/>
            <p:nvPr/>
          </p:nvSpPr>
          <p:spPr>
            <a:xfrm rot="5400000">
              <a:off x="5953208" y="432974"/>
              <a:ext cx="68803" cy="1471188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8" name="Abrir corchete 37">
              <a:extLst>
                <a:ext uri="{FF2B5EF4-FFF2-40B4-BE49-F238E27FC236}">
                  <a16:creationId xmlns:a16="http://schemas.microsoft.com/office/drawing/2014/main" id="{4FA2F4FD-E0D6-4978-A88C-9ADF6D83BCE1}"/>
                </a:ext>
              </a:extLst>
            </p:cNvPr>
            <p:cNvSpPr/>
            <p:nvPr/>
          </p:nvSpPr>
          <p:spPr>
            <a:xfrm rot="5400000">
              <a:off x="7605330" y="434315"/>
              <a:ext cx="68803" cy="1471188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325350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AA9C4B4-272B-4BF3-9834-0E0B35F46D7F}"/>
              </a:ext>
            </a:extLst>
          </p:cNvPr>
          <p:cNvSpPr txBox="1"/>
          <p:nvPr/>
        </p:nvSpPr>
        <p:spPr>
          <a:xfrm>
            <a:off x="727969" y="1562474"/>
            <a:ext cx="617374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-Tratamientos con insulina 100nM a tiempos de 0, 12 y 24 horas</a:t>
            </a:r>
          </a:p>
          <a:p>
            <a:r>
              <a:rPr lang="es-ES" dirty="0"/>
              <a:t>-</a:t>
            </a:r>
            <a:r>
              <a:rPr lang="es-ES" dirty="0" err="1"/>
              <a:t>Sonicado</a:t>
            </a:r>
            <a:endParaRPr lang="es-ES" dirty="0"/>
          </a:p>
          <a:p>
            <a:r>
              <a:rPr lang="es-ES" dirty="0"/>
              <a:t>-WCE, cantidad de proteína = 1mg</a:t>
            </a:r>
          </a:p>
          <a:p>
            <a:r>
              <a:rPr lang="es-ES" dirty="0"/>
              <a:t>-Concentraciones WCE: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t0h-2--&gt; [   ] = 4,58µg/µL --&gt; 218µL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t12h-2--&gt; [   ] = 4,51µg/µL --&gt; 222µL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t24h-1--&gt; [   ] = 4,04µg/µL --&gt; 248µL</a:t>
            </a:r>
          </a:p>
          <a:p>
            <a:r>
              <a:rPr lang="es-ES" dirty="0"/>
              <a:t>-Condiciones de la IP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12 µg de IgG </a:t>
            </a:r>
            <a:r>
              <a:rPr lang="el-GR" dirty="0"/>
              <a:t>α</a:t>
            </a:r>
            <a:r>
              <a:rPr lang="es-ES" dirty="0"/>
              <a:t>-hnRNPK </a:t>
            </a:r>
            <a:r>
              <a:rPr lang="es-ES" dirty="0">
                <a:solidFill>
                  <a:srgbClr val="FF0000"/>
                </a:solidFill>
              </a:rPr>
              <a:t>(s.c.)</a:t>
            </a:r>
            <a:r>
              <a:rPr lang="es-ES" dirty="0"/>
              <a:t> --&gt; mouse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Unión </a:t>
            </a:r>
            <a:r>
              <a:rPr lang="es-ES" dirty="0" err="1"/>
              <a:t>Ab≡proteína</a:t>
            </a:r>
            <a:r>
              <a:rPr lang="es-ES" dirty="0"/>
              <a:t> --&gt; DB≡Ab≡proteína</a:t>
            </a:r>
          </a:p>
          <a:p>
            <a:pPr lvl="2"/>
            <a:r>
              <a:rPr lang="es-ES" dirty="0"/>
              <a:t>       DB≡Ab≡proteína se hace a RT en lugar de a 4ºC</a:t>
            </a:r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6BDBB1-F7E0-44DE-B961-A8E664E54613}"/>
              </a:ext>
            </a:extLst>
          </p:cNvPr>
          <p:cNvSpPr txBox="1"/>
          <p:nvPr/>
        </p:nvSpPr>
        <p:spPr>
          <a:xfrm>
            <a:off x="727969" y="594804"/>
            <a:ext cx="324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– Experimento 5 – IP prueba 4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8B369CD-330B-4CD1-B6DA-0B796C6FC1C6}"/>
              </a:ext>
            </a:extLst>
          </p:cNvPr>
          <p:cNvSpPr txBox="1"/>
          <p:nvPr/>
        </p:nvSpPr>
        <p:spPr>
          <a:xfrm>
            <a:off x="1021819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02/08/19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B77BE4D-D76D-40BA-9FF3-8EEAA5EACC85}"/>
              </a:ext>
            </a:extLst>
          </p:cNvPr>
          <p:cNvSpPr txBox="1"/>
          <p:nvPr/>
        </p:nvSpPr>
        <p:spPr>
          <a:xfrm>
            <a:off x="7253056" y="1544718"/>
            <a:ext cx="377558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-IP --&gt; (diluimos input y SN)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Input t0h--&gt; [   ] = 4,58µg/µL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Input t12h--&gt; [   ] = 4,79µg/µL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Input t24h--&gt; [   ] = 4,19µg/µL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SN t0h--&gt; [   ] = 2,54µg/µL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SN t12h--&gt; [   ] = 3,03µg/µL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SN t24h--&gt; [   ] = 2,64µg/µL</a:t>
            </a:r>
          </a:p>
          <a:p>
            <a:r>
              <a:rPr lang="es-ES" dirty="0"/>
              <a:t>-Cargamos 25µg de Input y SN</a:t>
            </a:r>
          </a:p>
          <a:p>
            <a:endParaRPr lang="es-ES" dirty="0"/>
          </a:p>
          <a:p>
            <a:endParaRPr lang="es-ES" dirty="0"/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15760F83-18F0-4BAC-A41C-52CD49CC2018}"/>
              </a:ext>
            </a:extLst>
          </p:cNvPr>
          <p:cNvGrpSpPr/>
          <p:nvPr/>
        </p:nvGrpSpPr>
        <p:grpSpPr>
          <a:xfrm>
            <a:off x="1732623" y="4376262"/>
            <a:ext cx="275207" cy="307777"/>
            <a:chOff x="4487366" y="5455036"/>
            <a:chExt cx="311137" cy="359263"/>
          </a:xfrm>
        </p:grpSpPr>
        <p:sp>
          <p:nvSpPr>
            <p:cNvPr id="12" name="Triángulo isósceles 11">
              <a:extLst>
                <a:ext uri="{FF2B5EF4-FFF2-40B4-BE49-F238E27FC236}">
                  <a16:creationId xmlns:a16="http://schemas.microsoft.com/office/drawing/2014/main" id="{35D9EF80-A94E-4093-AC2A-ECC79FBA8A07}"/>
                </a:ext>
              </a:extLst>
            </p:cNvPr>
            <p:cNvSpPr/>
            <p:nvPr/>
          </p:nvSpPr>
          <p:spPr>
            <a:xfrm>
              <a:off x="4487366" y="5461234"/>
              <a:ext cx="311137" cy="285225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 dirty="0"/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5F1875D2-75EA-494A-9D70-0227A0A22EF7}"/>
                </a:ext>
              </a:extLst>
            </p:cNvPr>
            <p:cNvSpPr txBox="1"/>
            <p:nvPr/>
          </p:nvSpPr>
          <p:spPr>
            <a:xfrm>
              <a:off x="4512930" y="5455036"/>
              <a:ext cx="274017" cy="359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400" dirty="0"/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213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n 31">
            <a:extLst>
              <a:ext uri="{FF2B5EF4-FFF2-40B4-BE49-F238E27FC236}">
                <a16:creationId xmlns:a16="http://schemas.microsoft.com/office/drawing/2014/main" id="{825D2FA4-1FD3-430B-8495-FBE000B2F0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6" t="40574" r="16426" b="10242"/>
          <a:stretch/>
        </p:blipFill>
        <p:spPr>
          <a:xfrm>
            <a:off x="2987882" y="1958121"/>
            <a:ext cx="5486400" cy="3494952"/>
          </a:xfrm>
          <a:prstGeom prst="rect">
            <a:avLst/>
          </a:prstGeom>
        </p:spPr>
      </p:pic>
      <p:sp>
        <p:nvSpPr>
          <p:cNvPr id="6" name="Cerrar corchete 5">
            <a:extLst>
              <a:ext uri="{FF2B5EF4-FFF2-40B4-BE49-F238E27FC236}">
                <a16:creationId xmlns:a16="http://schemas.microsoft.com/office/drawing/2014/main" id="{39C1CA9D-B4B6-4FA9-A884-3EB927BC2678}"/>
              </a:ext>
            </a:extLst>
          </p:cNvPr>
          <p:cNvSpPr/>
          <p:nvPr/>
        </p:nvSpPr>
        <p:spPr>
          <a:xfrm rot="16200000">
            <a:off x="4344580" y="829015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D1866C4-81DA-4660-85B6-FD9D00890C92}"/>
              </a:ext>
            </a:extLst>
          </p:cNvPr>
          <p:cNvSpPr txBox="1"/>
          <p:nvPr/>
        </p:nvSpPr>
        <p:spPr>
          <a:xfrm>
            <a:off x="4200635" y="1123337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908C3A4-50CC-4836-9527-1DAEE6931243}"/>
              </a:ext>
            </a:extLst>
          </p:cNvPr>
          <p:cNvSpPr txBox="1"/>
          <p:nvPr/>
        </p:nvSpPr>
        <p:spPr>
          <a:xfrm>
            <a:off x="3622090" y="1559155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F939287-6A6C-475B-AC57-596B69DEBAB7}"/>
              </a:ext>
            </a:extLst>
          </p:cNvPr>
          <p:cNvSpPr txBox="1"/>
          <p:nvPr/>
        </p:nvSpPr>
        <p:spPr>
          <a:xfrm>
            <a:off x="4122548" y="156471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841619-367C-4607-BD3B-E6B00E574602}"/>
              </a:ext>
            </a:extLst>
          </p:cNvPr>
          <p:cNvSpPr txBox="1"/>
          <p:nvPr/>
        </p:nvSpPr>
        <p:spPr>
          <a:xfrm>
            <a:off x="4666025" y="1556343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1" name="Cerrar corchete 10">
            <a:extLst>
              <a:ext uri="{FF2B5EF4-FFF2-40B4-BE49-F238E27FC236}">
                <a16:creationId xmlns:a16="http://schemas.microsoft.com/office/drawing/2014/main" id="{3E4C8EF0-870B-48DB-8376-DBC23E820F4D}"/>
              </a:ext>
            </a:extLst>
          </p:cNvPr>
          <p:cNvSpPr/>
          <p:nvPr/>
        </p:nvSpPr>
        <p:spPr>
          <a:xfrm rot="16200000">
            <a:off x="5859578" y="842426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4539CF9-0C9C-4190-8C48-907E38CDBA0E}"/>
              </a:ext>
            </a:extLst>
          </p:cNvPr>
          <p:cNvSpPr txBox="1"/>
          <p:nvPr/>
        </p:nvSpPr>
        <p:spPr>
          <a:xfrm>
            <a:off x="5568700" y="113996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82C8F7A-FF02-4FBC-8E22-814C80766D93}"/>
              </a:ext>
            </a:extLst>
          </p:cNvPr>
          <p:cNvSpPr txBox="1"/>
          <p:nvPr/>
        </p:nvSpPr>
        <p:spPr>
          <a:xfrm>
            <a:off x="5137088" y="1572566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9458E55-B5C0-468B-8721-36E06707904B}"/>
              </a:ext>
            </a:extLst>
          </p:cNvPr>
          <p:cNvSpPr txBox="1"/>
          <p:nvPr/>
        </p:nvSpPr>
        <p:spPr>
          <a:xfrm>
            <a:off x="5637546" y="157812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6FFA792-EA19-4520-877F-9138DD9E918F}"/>
              </a:ext>
            </a:extLst>
          </p:cNvPr>
          <p:cNvSpPr txBox="1"/>
          <p:nvPr/>
        </p:nvSpPr>
        <p:spPr>
          <a:xfrm>
            <a:off x="6181023" y="156975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6" name="Cerrar corchete 15">
            <a:extLst>
              <a:ext uri="{FF2B5EF4-FFF2-40B4-BE49-F238E27FC236}">
                <a16:creationId xmlns:a16="http://schemas.microsoft.com/office/drawing/2014/main" id="{8C70F4C0-FC5C-42FC-86C1-52F5BD1F04A2}"/>
              </a:ext>
            </a:extLst>
          </p:cNvPr>
          <p:cNvSpPr/>
          <p:nvPr/>
        </p:nvSpPr>
        <p:spPr>
          <a:xfrm rot="16200000">
            <a:off x="7457815" y="845238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2C9682F-87A5-43E3-9197-A92AF6E0BCD3}"/>
              </a:ext>
            </a:extLst>
          </p:cNvPr>
          <p:cNvSpPr txBox="1"/>
          <p:nvPr/>
        </p:nvSpPr>
        <p:spPr>
          <a:xfrm>
            <a:off x="7289861" y="1165864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6C4FB64-A372-4DFD-A60B-086FFCC06BCD}"/>
              </a:ext>
            </a:extLst>
          </p:cNvPr>
          <p:cNvSpPr txBox="1"/>
          <p:nvPr/>
        </p:nvSpPr>
        <p:spPr>
          <a:xfrm>
            <a:off x="6735325" y="1575378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491005F-02B2-41CC-88B0-4049F750FD52}"/>
              </a:ext>
            </a:extLst>
          </p:cNvPr>
          <p:cNvSpPr txBox="1"/>
          <p:nvPr/>
        </p:nvSpPr>
        <p:spPr>
          <a:xfrm>
            <a:off x="7235783" y="158094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2A449F3-5F85-47A5-AFF8-2355787967BF}"/>
              </a:ext>
            </a:extLst>
          </p:cNvPr>
          <p:cNvSpPr txBox="1"/>
          <p:nvPr/>
        </p:nvSpPr>
        <p:spPr>
          <a:xfrm>
            <a:off x="7779260" y="157256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51E81D-1EF0-454F-8E57-3E42E0EAEBC3}"/>
              </a:ext>
            </a:extLst>
          </p:cNvPr>
          <p:cNvSpPr/>
          <p:nvPr/>
        </p:nvSpPr>
        <p:spPr>
          <a:xfrm>
            <a:off x="3586579" y="2938508"/>
            <a:ext cx="4733214" cy="4898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4B14355A-12D9-4FD1-88C3-925FAD7B33CA}"/>
              </a:ext>
            </a:extLst>
          </p:cNvPr>
          <p:cNvSpPr/>
          <p:nvPr/>
        </p:nvSpPr>
        <p:spPr>
          <a:xfrm>
            <a:off x="3506681" y="3824036"/>
            <a:ext cx="4813112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D8CFE21B-D03B-4413-8B65-F8A62DECD22E}"/>
              </a:ext>
            </a:extLst>
          </p:cNvPr>
          <p:cNvSpPr/>
          <p:nvPr/>
        </p:nvSpPr>
        <p:spPr>
          <a:xfrm rot="10800000">
            <a:off x="8628771" y="3055650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46B44AC-938D-44EE-B3B9-ABFB70332412}"/>
              </a:ext>
            </a:extLst>
          </p:cNvPr>
          <p:cNvSpPr txBox="1"/>
          <p:nvPr/>
        </p:nvSpPr>
        <p:spPr>
          <a:xfrm>
            <a:off x="9175468" y="299971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INSR</a:t>
            </a:r>
            <a:r>
              <a:rPr lang="el-GR" dirty="0"/>
              <a:t>β</a:t>
            </a:r>
            <a:endParaRPr lang="es-ES" dirty="0"/>
          </a:p>
        </p:txBody>
      </p:sp>
      <p:sp>
        <p:nvSpPr>
          <p:cNvPr id="29" name="Flecha: a la derecha 28">
            <a:extLst>
              <a:ext uri="{FF2B5EF4-FFF2-40B4-BE49-F238E27FC236}">
                <a16:creationId xmlns:a16="http://schemas.microsoft.com/office/drawing/2014/main" id="{193ABDB6-9F91-4B12-A303-AB3ADE327C51}"/>
              </a:ext>
            </a:extLst>
          </p:cNvPr>
          <p:cNvSpPr/>
          <p:nvPr/>
        </p:nvSpPr>
        <p:spPr>
          <a:xfrm rot="10800000">
            <a:off x="8628771" y="3819881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967DDFC-FE98-4392-9091-29258FD78233}"/>
              </a:ext>
            </a:extLst>
          </p:cNvPr>
          <p:cNvSpPr txBox="1"/>
          <p:nvPr/>
        </p:nvSpPr>
        <p:spPr>
          <a:xfrm>
            <a:off x="9175468" y="376394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hnRNPK</a:t>
            </a:r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9DB1755-6F6F-40A3-8F5E-18EBBC1781AA}"/>
              </a:ext>
            </a:extLst>
          </p:cNvPr>
          <p:cNvSpPr txBox="1"/>
          <p:nvPr/>
        </p:nvSpPr>
        <p:spPr>
          <a:xfrm>
            <a:off x="10582183" y="39949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06/09/19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F86A733-148C-428D-9669-9D808AA72C49}"/>
              </a:ext>
            </a:extLst>
          </p:cNvPr>
          <p:cNvSpPr txBox="1"/>
          <p:nvPr/>
        </p:nvSpPr>
        <p:spPr>
          <a:xfrm>
            <a:off x="3141751" y="1564718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3993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5EF6D4A8-4C56-4AD9-91EA-38C22A9E90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01"/>
          <a:stretch/>
        </p:blipFill>
        <p:spPr>
          <a:xfrm>
            <a:off x="2853318" y="2130641"/>
            <a:ext cx="5678122" cy="3453358"/>
          </a:xfrm>
          <a:prstGeom prst="rect">
            <a:avLst/>
          </a:prstGeom>
        </p:spPr>
      </p:pic>
      <p:sp>
        <p:nvSpPr>
          <p:cNvPr id="10" name="Cerrar corchete 9">
            <a:extLst>
              <a:ext uri="{FF2B5EF4-FFF2-40B4-BE49-F238E27FC236}">
                <a16:creationId xmlns:a16="http://schemas.microsoft.com/office/drawing/2014/main" id="{9E67BE81-D9F9-4AAE-96A3-B3B448029B34}"/>
              </a:ext>
            </a:extLst>
          </p:cNvPr>
          <p:cNvSpPr/>
          <p:nvPr/>
        </p:nvSpPr>
        <p:spPr>
          <a:xfrm rot="16200000">
            <a:off x="4380090" y="1026613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45991C9-CB49-4D24-B06A-C293124F0077}"/>
              </a:ext>
            </a:extLst>
          </p:cNvPr>
          <p:cNvSpPr txBox="1"/>
          <p:nvPr/>
        </p:nvSpPr>
        <p:spPr>
          <a:xfrm>
            <a:off x="3657600" y="175675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6836B31-2C6E-4AE3-A2D0-CC891FA775E5}"/>
              </a:ext>
            </a:extLst>
          </p:cNvPr>
          <p:cNvSpPr txBox="1"/>
          <p:nvPr/>
        </p:nvSpPr>
        <p:spPr>
          <a:xfrm>
            <a:off x="4158058" y="176231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AB11878-D704-40B6-AAE2-130D3BD6F7ED}"/>
              </a:ext>
            </a:extLst>
          </p:cNvPr>
          <p:cNvSpPr txBox="1"/>
          <p:nvPr/>
        </p:nvSpPr>
        <p:spPr>
          <a:xfrm>
            <a:off x="4701535" y="175394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4" name="Cerrar corchete 13">
            <a:extLst>
              <a:ext uri="{FF2B5EF4-FFF2-40B4-BE49-F238E27FC236}">
                <a16:creationId xmlns:a16="http://schemas.microsoft.com/office/drawing/2014/main" id="{2F70F9CC-17A7-4A9F-B7F8-4C0F6FEA2E21}"/>
              </a:ext>
            </a:extLst>
          </p:cNvPr>
          <p:cNvSpPr/>
          <p:nvPr/>
        </p:nvSpPr>
        <p:spPr>
          <a:xfrm rot="16200000">
            <a:off x="5895088" y="1040024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F81155C-F278-4DF5-9BE6-42D314A526CA}"/>
              </a:ext>
            </a:extLst>
          </p:cNvPr>
          <p:cNvSpPr txBox="1"/>
          <p:nvPr/>
        </p:nvSpPr>
        <p:spPr>
          <a:xfrm>
            <a:off x="5604210" y="1337563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9E12FFC-A3B6-4771-BF0A-A922DDF40D64}"/>
              </a:ext>
            </a:extLst>
          </p:cNvPr>
          <p:cNvSpPr txBox="1"/>
          <p:nvPr/>
        </p:nvSpPr>
        <p:spPr>
          <a:xfrm>
            <a:off x="5172598" y="1770164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F6C29CE-1ECC-4419-B992-09157B7AC83A}"/>
              </a:ext>
            </a:extLst>
          </p:cNvPr>
          <p:cNvSpPr txBox="1"/>
          <p:nvPr/>
        </p:nvSpPr>
        <p:spPr>
          <a:xfrm>
            <a:off x="5673056" y="1775727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2E39496-A217-4580-808F-57AD80A93D8A}"/>
              </a:ext>
            </a:extLst>
          </p:cNvPr>
          <p:cNvSpPr txBox="1"/>
          <p:nvPr/>
        </p:nvSpPr>
        <p:spPr>
          <a:xfrm>
            <a:off x="6216533" y="1767352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9" name="Cerrar corchete 18">
            <a:extLst>
              <a:ext uri="{FF2B5EF4-FFF2-40B4-BE49-F238E27FC236}">
                <a16:creationId xmlns:a16="http://schemas.microsoft.com/office/drawing/2014/main" id="{DA6ED2AC-488B-4742-B040-50363E684C5C}"/>
              </a:ext>
            </a:extLst>
          </p:cNvPr>
          <p:cNvSpPr/>
          <p:nvPr/>
        </p:nvSpPr>
        <p:spPr>
          <a:xfrm rot="16200000">
            <a:off x="7493325" y="1042836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B0E7D52-4B75-43EB-868D-84F041042DF9}"/>
              </a:ext>
            </a:extLst>
          </p:cNvPr>
          <p:cNvSpPr txBox="1"/>
          <p:nvPr/>
        </p:nvSpPr>
        <p:spPr>
          <a:xfrm>
            <a:off x="7325371" y="1363462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DDD01545-EC5A-40DF-AE91-6AC206718523}"/>
              </a:ext>
            </a:extLst>
          </p:cNvPr>
          <p:cNvSpPr txBox="1"/>
          <p:nvPr/>
        </p:nvSpPr>
        <p:spPr>
          <a:xfrm>
            <a:off x="6770835" y="1772976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7D449C88-1109-41A2-A861-BF7D0EBDD5BF}"/>
              </a:ext>
            </a:extLst>
          </p:cNvPr>
          <p:cNvSpPr txBox="1"/>
          <p:nvPr/>
        </p:nvSpPr>
        <p:spPr>
          <a:xfrm>
            <a:off x="7271293" y="177853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E6D4239-4E88-49C5-AC57-6FD6C646727C}"/>
              </a:ext>
            </a:extLst>
          </p:cNvPr>
          <p:cNvSpPr txBox="1"/>
          <p:nvPr/>
        </p:nvSpPr>
        <p:spPr>
          <a:xfrm>
            <a:off x="7814770" y="177016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9A1C2C7B-7FD8-48DA-88D4-339ECFD8F2C2}"/>
              </a:ext>
            </a:extLst>
          </p:cNvPr>
          <p:cNvSpPr txBox="1"/>
          <p:nvPr/>
        </p:nvSpPr>
        <p:spPr>
          <a:xfrm>
            <a:off x="4247826" y="1319243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F82EEAC6-D931-4EDB-9B42-5F87123D9103}"/>
              </a:ext>
            </a:extLst>
          </p:cNvPr>
          <p:cNvSpPr/>
          <p:nvPr/>
        </p:nvSpPr>
        <p:spPr>
          <a:xfrm>
            <a:off x="3027285" y="2833401"/>
            <a:ext cx="5328018" cy="266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Flecha: a la derecha 25">
            <a:extLst>
              <a:ext uri="{FF2B5EF4-FFF2-40B4-BE49-F238E27FC236}">
                <a16:creationId xmlns:a16="http://schemas.microsoft.com/office/drawing/2014/main" id="{016D7927-9234-494C-82D6-FF030BA9CEDF}"/>
              </a:ext>
            </a:extLst>
          </p:cNvPr>
          <p:cNvSpPr/>
          <p:nvPr/>
        </p:nvSpPr>
        <p:spPr>
          <a:xfrm rot="10800000">
            <a:off x="8653528" y="2809439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84C3E8C-6C4A-4F47-949C-760E55EFA632}"/>
              </a:ext>
            </a:extLst>
          </p:cNvPr>
          <p:cNvSpPr txBox="1"/>
          <p:nvPr/>
        </p:nvSpPr>
        <p:spPr>
          <a:xfrm>
            <a:off x="9200225" y="2753499"/>
            <a:ext cx="104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Vinculina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F69EA31D-86E4-4CEE-9D3D-361EC316A4E7}"/>
              </a:ext>
            </a:extLst>
          </p:cNvPr>
          <p:cNvSpPr/>
          <p:nvPr/>
        </p:nvSpPr>
        <p:spPr>
          <a:xfrm>
            <a:off x="3027285" y="3335898"/>
            <a:ext cx="5328018" cy="266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Flecha: a la derecha 28">
            <a:extLst>
              <a:ext uri="{FF2B5EF4-FFF2-40B4-BE49-F238E27FC236}">
                <a16:creationId xmlns:a16="http://schemas.microsoft.com/office/drawing/2014/main" id="{302BE995-14A9-45CF-8058-7B5B8BDE7F4D}"/>
              </a:ext>
            </a:extLst>
          </p:cNvPr>
          <p:cNvSpPr/>
          <p:nvPr/>
        </p:nvSpPr>
        <p:spPr>
          <a:xfrm rot="10800000">
            <a:off x="8653528" y="3333226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3A4290E2-4687-4B9B-8246-1CBCAB3C74E6}"/>
              </a:ext>
            </a:extLst>
          </p:cNvPr>
          <p:cNvSpPr txBox="1"/>
          <p:nvPr/>
        </p:nvSpPr>
        <p:spPr>
          <a:xfrm>
            <a:off x="9200225" y="3277286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HSP90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96392591-D1D2-4DAA-8918-9E3E9C9F4603}"/>
              </a:ext>
            </a:extLst>
          </p:cNvPr>
          <p:cNvSpPr txBox="1"/>
          <p:nvPr/>
        </p:nvSpPr>
        <p:spPr>
          <a:xfrm>
            <a:off x="10617693" y="39949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09/09/19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7DD56312-F958-482D-A3AE-D06BB7A708BE}"/>
              </a:ext>
            </a:extLst>
          </p:cNvPr>
          <p:cNvSpPr txBox="1"/>
          <p:nvPr/>
        </p:nvSpPr>
        <p:spPr>
          <a:xfrm>
            <a:off x="3116062" y="4678534"/>
            <a:ext cx="5239241" cy="443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sp>
        <p:nvSpPr>
          <p:cNvPr id="33" name="Flecha: a la derecha 32">
            <a:extLst>
              <a:ext uri="{FF2B5EF4-FFF2-40B4-BE49-F238E27FC236}">
                <a16:creationId xmlns:a16="http://schemas.microsoft.com/office/drawing/2014/main" id="{34A80AF1-2E02-4B43-8E92-E201B7BD5143}"/>
              </a:ext>
            </a:extLst>
          </p:cNvPr>
          <p:cNvSpPr/>
          <p:nvPr/>
        </p:nvSpPr>
        <p:spPr>
          <a:xfrm rot="10800000">
            <a:off x="8541837" y="4813748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0FC612D4-909D-4AAE-B76C-57FB9F8655EB}"/>
              </a:ext>
            </a:extLst>
          </p:cNvPr>
          <p:cNvSpPr txBox="1"/>
          <p:nvPr/>
        </p:nvSpPr>
        <p:spPr>
          <a:xfrm>
            <a:off x="9088534" y="475780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¿GSK3</a:t>
            </a:r>
            <a:r>
              <a:rPr lang="el-GR" dirty="0"/>
              <a:t>β</a:t>
            </a:r>
            <a:r>
              <a:rPr lang="es-ES" dirty="0"/>
              <a:t>?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79F48466-BCC2-4B0F-9A3D-1783A79428D2}"/>
              </a:ext>
            </a:extLst>
          </p:cNvPr>
          <p:cNvSpPr txBox="1"/>
          <p:nvPr/>
        </p:nvSpPr>
        <p:spPr>
          <a:xfrm>
            <a:off x="3068707" y="1760063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91859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36526BC-F618-4F40-BDEE-A4A9FB8AE7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2" t="49989" r="10405" b="27337"/>
          <a:stretch/>
        </p:blipFill>
        <p:spPr>
          <a:xfrm flipH="1">
            <a:off x="2833995" y="2099781"/>
            <a:ext cx="5678121" cy="1678932"/>
          </a:xfrm>
          <a:prstGeom prst="rect">
            <a:avLst/>
          </a:prstGeom>
        </p:spPr>
      </p:pic>
      <p:sp>
        <p:nvSpPr>
          <p:cNvPr id="10" name="Cerrar corchete 9">
            <a:extLst>
              <a:ext uri="{FF2B5EF4-FFF2-40B4-BE49-F238E27FC236}">
                <a16:creationId xmlns:a16="http://schemas.microsoft.com/office/drawing/2014/main" id="{9E67BE81-D9F9-4AAE-96A3-B3B448029B34}"/>
              </a:ext>
            </a:extLst>
          </p:cNvPr>
          <p:cNvSpPr/>
          <p:nvPr/>
        </p:nvSpPr>
        <p:spPr>
          <a:xfrm rot="16200000">
            <a:off x="4380090" y="1026613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45991C9-CB49-4D24-B06A-C293124F0077}"/>
              </a:ext>
            </a:extLst>
          </p:cNvPr>
          <p:cNvSpPr txBox="1"/>
          <p:nvPr/>
        </p:nvSpPr>
        <p:spPr>
          <a:xfrm>
            <a:off x="3657600" y="175675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6836B31-2C6E-4AE3-A2D0-CC891FA775E5}"/>
              </a:ext>
            </a:extLst>
          </p:cNvPr>
          <p:cNvSpPr txBox="1"/>
          <p:nvPr/>
        </p:nvSpPr>
        <p:spPr>
          <a:xfrm>
            <a:off x="4158058" y="176231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AB11878-D704-40B6-AAE2-130D3BD6F7ED}"/>
              </a:ext>
            </a:extLst>
          </p:cNvPr>
          <p:cNvSpPr txBox="1"/>
          <p:nvPr/>
        </p:nvSpPr>
        <p:spPr>
          <a:xfrm>
            <a:off x="4701535" y="175394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4" name="Cerrar corchete 13">
            <a:extLst>
              <a:ext uri="{FF2B5EF4-FFF2-40B4-BE49-F238E27FC236}">
                <a16:creationId xmlns:a16="http://schemas.microsoft.com/office/drawing/2014/main" id="{2F70F9CC-17A7-4A9F-B7F8-4C0F6FEA2E21}"/>
              </a:ext>
            </a:extLst>
          </p:cNvPr>
          <p:cNvSpPr/>
          <p:nvPr/>
        </p:nvSpPr>
        <p:spPr>
          <a:xfrm rot="16200000">
            <a:off x="5895088" y="1040024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F81155C-F278-4DF5-9BE6-42D314A526CA}"/>
              </a:ext>
            </a:extLst>
          </p:cNvPr>
          <p:cNvSpPr txBox="1"/>
          <p:nvPr/>
        </p:nvSpPr>
        <p:spPr>
          <a:xfrm>
            <a:off x="5604210" y="1337563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9E12FFC-A3B6-4771-BF0A-A922DDF40D64}"/>
              </a:ext>
            </a:extLst>
          </p:cNvPr>
          <p:cNvSpPr txBox="1"/>
          <p:nvPr/>
        </p:nvSpPr>
        <p:spPr>
          <a:xfrm>
            <a:off x="5172598" y="1770164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F6C29CE-1ECC-4419-B992-09157B7AC83A}"/>
              </a:ext>
            </a:extLst>
          </p:cNvPr>
          <p:cNvSpPr txBox="1"/>
          <p:nvPr/>
        </p:nvSpPr>
        <p:spPr>
          <a:xfrm>
            <a:off x="5673056" y="1775727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2E39496-A217-4580-808F-57AD80A93D8A}"/>
              </a:ext>
            </a:extLst>
          </p:cNvPr>
          <p:cNvSpPr txBox="1"/>
          <p:nvPr/>
        </p:nvSpPr>
        <p:spPr>
          <a:xfrm>
            <a:off x="6216533" y="1767352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9" name="Cerrar corchete 18">
            <a:extLst>
              <a:ext uri="{FF2B5EF4-FFF2-40B4-BE49-F238E27FC236}">
                <a16:creationId xmlns:a16="http://schemas.microsoft.com/office/drawing/2014/main" id="{DA6ED2AC-488B-4742-B040-50363E684C5C}"/>
              </a:ext>
            </a:extLst>
          </p:cNvPr>
          <p:cNvSpPr/>
          <p:nvPr/>
        </p:nvSpPr>
        <p:spPr>
          <a:xfrm rot="16200000">
            <a:off x="7493325" y="1042836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B0E7D52-4B75-43EB-868D-84F041042DF9}"/>
              </a:ext>
            </a:extLst>
          </p:cNvPr>
          <p:cNvSpPr txBox="1"/>
          <p:nvPr/>
        </p:nvSpPr>
        <p:spPr>
          <a:xfrm>
            <a:off x="7325371" y="1363462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DDD01545-EC5A-40DF-AE91-6AC206718523}"/>
              </a:ext>
            </a:extLst>
          </p:cNvPr>
          <p:cNvSpPr txBox="1"/>
          <p:nvPr/>
        </p:nvSpPr>
        <p:spPr>
          <a:xfrm>
            <a:off x="6770835" y="1772976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7D449C88-1109-41A2-A861-BF7D0EBDD5BF}"/>
              </a:ext>
            </a:extLst>
          </p:cNvPr>
          <p:cNvSpPr txBox="1"/>
          <p:nvPr/>
        </p:nvSpPr>
        <p:spPr>
          <a:xfrm>
            <a:off x="7271293" y="177853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E6D4239-4E88-49C5-AC57-6FD6C646727C}"/>
              </a:ext>
            </a:extLst>
          </p:cNvPr>
          <p:cNvSpPr txBox="1"/>
          <p:nvPr/>
        </p:nvSpPr>
        <p:spPr>
          <a:xfrm>
            <a:off x="7814770" y="177016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9A1C2C7B-7FD8-48DA-88D4-339ECFD8F2C2}"/>
              </a:ext>
            </a:extLst>
          </p:cNvPr>
          <p:cNvSpPr txBox="1"/>
          <p:nvPr/>
        </p:nvSpPr>
        <p:spPr>
          <a:xfrm>
            <a:off x="4247826" y="1319243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26" name="Flecha: a la derecha 25">
            <a:extLst>
              <a:ext uri="{FF2B5EF4-FFF2-40B4-BE49-F238E27FC236}">
                <a16:creationId xmlns:a16="http://schemas.microsoft.com/office/drawing/2014/main" id="{016D7927-9234-494C-82D6-FF030BA9CEDF}"/>
              </a:ext>
            </a:extLst>
          </p:cNvPr>
          <p:cNvSpPr/>
          <p:nvPr/>
        </p:nvSpPr>
        <p:spPr>
          <a:xfrm rot="10800000">
            <a:off x="8623807" y="2584273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84C3E8C-6C4A-4F47-949C-760E55EFA632}"/>
              </a:ext>
            </a:extLst>
          </p:cNvPr>
          <p:cNvSpPr txBox="1"/>
          <p:nvPr/>
        </p:nvSpPr>
        <p:spPr>
          <a:xfrm>
            <a:off x="9130083" y="2537025"/>
            <a:ext cx="587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IRS2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96392591-D1D2-4DAA-8918-9E3E9C9F4603}"/>
              </a:ext>
            </a:extLst>
          </p:cNvPr>
          <p:cNvSpPr txBox="1"/>
          <p:nvPr/>
        </p:nvSpPr>
        <p:spPr>
          <a:xfrm>
            <a:off x="10635448" y="39949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10/09/19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7DD56312-F958-482D-A3AE-D06BB7A708BE}"/>
              </a:ext>
            </a:extLst>
          </p:cNvPr>
          <p:cNvSpPr txBox="1"/>
          <p:nvPr/>
        </p:nvSpPr>
        <p:spPr>
          <a:xfrm>
            <a:off x="3302596" y="2494810"/>
            <a:ext cx="5239241" cy="443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1BC2782-4410-4957-8C12-F9A6A1BB05F6}"/>
              </a:ext>
            </a:extLst>
          </p:cNvPr>
          <p:cNvSpPr txBox="1"/>
          <p:nvPr/>
        </p:nvSpPr>
        <p:spPr>
          <a:xfrm>
            <a:off x="3068707" y="1760063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81762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n 31">
            <a:extLst>
              <a:ext uri="{FF2B5EF4-FFF2-40B4-BE49-F238E27FC236}">
                <a16:creationId xmlns:a16="http://schemas.microsoft.com/office/drawing/2014/main" id="{825D2FA4-1FD3-430B-8495-FBE000B2F0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8" t="54595" r="18437" b="39406"/>
          <a:stretch/>
        </p:blipFill>
        <p:spPr>
          <a:xfrm>
            <a:off x="3001888" y="2872518"/>
            <a:ext cx="4932000" cy="440663"/>
          </a:xfrm>
          <a:prstGeom prst="rect">
            <a:avLst/>
          </a:prstGeom>
        </p:spPr>
      </p:pic>
      <p:sp>
        <p:nvSpPr>
          <p:cNvPr id="6" name="Cerrar corchete 5">
            <a:extLst>
              <a:ext uri="{FF2B5EF4-FFF2-40B4-BE49-F238E27FC236}">
                <a16:creationId xmlns:a16="http://schemas.microsoft.com/office/drawing/2014/main" id="{39C1CA9D-B4B6-4FA9-A884-3EB927BC2678}"/>
              </a:ext>
            </a:extLst>
          </p:cNvPr>
          <p:cNvSpPr/>
          <p:nvPr/>
        </p:nvSpPr>
        <p:spPr>
          <a:xfrm rot="16200000">
            <a:off x="3958675" y="1091600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D1866C4-81DA-4660-85B6-FD9D00890C92}"/>
              </a:ext>
            </a:extLst>
          </p:cNvPr>
          <p:cNvSpPr txBox="1"/>
          <p:nvPr/>
        </p:nvSpPr>
        <p:spPr>
          <a:xfrm>
            <a:off x="3814730" y="13859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908C3A4-50CC-4836-9527-1DAEE6931243}"/>
              </a:ext>
            </a:extLst>
          </p:cNvPr>
          <p:cNvSpPr txBox="1"/>
          <p:nvPr/>
        </p:nvSpPr>
        <p:spPr>
          <a:xfrm>
            <a:off x="3236185" y="182174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F939287-6A6C-475B-AC57-596B69DEBAB7}"/>
              </a:ext>
            </a:extLst>
          </p:cNvPr>
          <p:cNvSpPr txBox="1"/>
          <p:nvPr/>
        </p:nvSpPr>
        <p:spPr>
          <a:xfrm>
            <a:off x="3736643" y="1827303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841619-367C-4607-BD3B-E6B00E574602}"/>
              </a:ext>
            </a:extLst>
          </p:cNvPr>
          <p:cNvSpPr txBox="1"/>
          <p:nvPr/>
        </p:nvSpPr>
        <p:spPr>
          <a:xfrm>
            <a:off x="4280120" y="181892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1" name="Cerrar corchete 10">
            <a:extLst>
              <a:ext uri="{FF2B5EF4-FFF2-40B4-BE49-F238E27FC236}">
                <a16:creationId xmlns:a16="http://schemas.microsoft.com/office/drawing/2014/main" id="{3E4C8EF0-870B-48DB-8376-DBC23E820F4D}"/>
              </a:ext>
            </a:extLst>
          </p:cNvPr>
          <p:cNvSpPr/>
          <p:nvPr/>
        </p:nvSpPr>
        <p:spPr>
          <a:xfrm rot="16200000">
            <a:off x="5473673" y="1105011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4539CF9-0C9C-4190-8C48-907E38CDBA0E}"/>
              </a:ext>
            </a:extLst>
          </p:cNvPr>
          <p:cNvSpPr txBox="1"/>
          <p:nvPr/>
        </p:nvSpPr>
        <p:spPr>
          <a:xfrm>
            <a:off x="5182795" y="140255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82C8F7A-FF02-4FBC-8E22-814C80766D93}"/>
              </a:ext>
            </a:extLst>
          </p:cNvPr>
          <p:cNvSpPr txBox="1"/>
          <p:nvPr/>
        </p:nvSpPr>
        <p:spPr>
          <a:xfrm>
            <a:off x="4751183" y="1835151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9458E55-B5C0-468B-8721-36E06707904B}"/>
              </a:ext>
            </a:extLst>
          </p:cNvPr>
          <p:cNvSpPr txBox="1"/>
          <p:nvPr/>
        </p:nvSpPr>
        <p:spPr>
          <a:xfrm>
            <a:off x="5251641" y="184071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6FFA792-EA19-4520-877F-9138DD9E918F}"/>
              </a:ext>
            </a:extLst>
          </p:cNvPr>
          <p:cNvSpPr txBox="1"/>
          <p:nvPr/>
        </p:nvSpPr>
        <p:spPr>
          <a:xfrm>
            <a:off x="5795118" y="183233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6" name="Cerrar corchete 15">
            <a:extLst>
              <a:ext uri="{FF2B5EF4-FFF2-40B4-BE49-F238E27FC236}">
                <a16:creationId xmlns:a16="http://schemas.microsoft.com/office/drawing/2014/main" id="{8C70F4C0-FC5C-42FC-86C1-52F5BD1F04A2}"/>
              </a:ext>
            </a:extLst>
          </p:cNvPr>
          <p:cNvSpPr/>
          <p:nvPr/>
        </p:nvSpPr>
        <p:spPr>
          <a:xfrm rot="16200000">
            <a:off x="7071910" y="1107823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2C9682F-87A5-43E3-9197-A92AF6E0BCD3}"/>
              </a:ext>
            </a:extLst>
          </p:cNvPr>
          <p:cNvSpPr txBox="1"/>
          <p:nvPr/>
        </p:nvSpPr>
        <p:spPr>
          <a:xfrm>
            <a:off x="6903956" y="1428449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6C4FB64-A372-4DFD-A60B-086FFCC06BCD}"/>
              </a:ext>
            </a:extLst>
          </p:cNvPr>
          <p:cNvSpPr txBox="1"/>
          <p:nvPr/>
        </p:nvSpPr>
        <p:spPr>
          <a:xfrm>
            <a:off x="6349420" y="183796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491005F-02B2-41CC-88B0-4049F750FD52}"/>
              </a:ext>
            </a:extLst>
          </p:cNvPr>
          <p:cNvSpPr txBox="1"/>
          <p:nvPr/>
        </p:nvSpPr>
        <p:spPr>
          <a:xfrm>
            <a:off x="6849878" y="184352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2A449F3-5F85-47A5-AFF8-2355787967BF}"/>
              </a:ext>
            </a:extLst>
          </p:cNvPr>
          <p:cNvSpPr txBox="1"/>
          <p:nvPr/>
        </p:nvSpPr>
        <p:spPr>
          <a:xfrm>
            <a:off x="7393355" y="183515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46B44AC-938D-44EE-B3B9-ABFB70332412}"/>
              </a:ext>
            </a:extLst>
          </p:cNvPr>
          <p:cNvSpPr txBox="1"/>
          <p:nvPr/>
        </p:nvSpPr>
        <p:spPr>
          <a:xfrm>
            <a:off x="7942857" y="2872521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INSR</a:t>
            </a:r>
            <a:r>
              <a:rPr lang="el-GR" dirty="0"/>
              <a:t>β</a:t>
            </a:r>
            <a:endParaRPr lang="es-ES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967DDFC-FE98-4392-9091-29258FD78233}"/>
              </a:ext>
            </a:extLst>
          </p:cNvPr>
          <p:cNvSpPr txBox="1"/>
          <p:nvPr/>
        </p:nvSpPr>
        <p:spPr>
          <a:xfrm>
            <a:off x="7958548" y="335069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hnRNPK</a:t>
            </a:r>
            <a:endParaRPr lang="es-ES" dirty="0"/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C1FB9D33-FA13-4080-A4AE-E6B47ADC94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1" t="66883" r="18551" b="29277"/>
          <a:stretch/>
        </p:blipFill>
        <p:spPr>
          <a:xfrm>
            <a:off x="3001888" y="3446201"/>
            <a:ext cx="4932000" cy="281674"/>
          </a:xfrm>
          <a:prstGeom prst="rect">
            <a:avLst/>
          </a:prstGeom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35A66B23-AA6C-4C85-BEF4-4B2AD9C8CD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4" t="31195" r="3729" b="64492"/>
          <a:stretch/>
        </p:blipFill>
        <p:spPr>
          <a:xfrm>
            <a:off x="3014203" y="4518735"/>
            <a:ext cx="4932000" cy="171005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C9160D76-E6DD-46B6-8295-9C2D70BD7B78}"/>
              </a:ext>
            </a:extLst>
          </p:cNvPr>
          <p:cNvSpPr txBox="1"/>
          <p:nvPr/>
        </p:nvSpPr>
        <p:spPr>
          <a:xfrm>
            <a:off x="7951737" y="4390787"/>
            <a:ext cx="104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Vinculina</a:t>
            </a:r>
          </a:p>
        </p:txBody>
      </p:sp>
      <p:pic>
        <p:nvPicPr>
          <p:cNvPr id="38" name="Imagen 37">
            <a:extLst>
              <a:ext uri="{FF2B5EF4-FFF2-40B4-BE49-F238E27FC236}">
                <a16:creationId xmlns:a16="http://schemas.microsoft.com/office/drawing/2014/main" id="{C24749B7-BCC8-42EE-9205-B2B05DA67B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1" t="42228" r="3179" b="50924"/>
          <a:stretch/>
        </p:blipFill>
        <p:spPr>
          <a:xfrm>
            <a:off x="3021195" y="4808031"/>
            <a:ext cx="4932000" cy="27289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99159AD-A0B6-4AA9-9A18-1F4E3CDC3331}"/>
              </a:ext>
            </a:extLst>
          </p:cNvPr>
          <p:cNvSpPr txBox="1"/>
          <p:nvPr/>
        </p:nvSpPr>
        <p:spPr>
          <a:xfrm>
            <a:off x="7965539" y="4753881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HSP90</a:t>
            </a:r>
          </a:p>
        </p:txBody>
      </p:sp>
      <p:pic>
        <p:nvPicPr>
          <p:cNvPr id="39" name="Imagen 38">
            <a:extLst>
              <a:ext uri="{FF2B5EF4-FFF2-40B4-BE49-F238E27FC236}">
                <a16:creationId xmlns:a16="http://schemas.microsoft.com/office/drawing/2014/main" id="{CE404492-7548-4410-951E-CB9C82292A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4" t="77331" r="1845" b="11159"/>
          <a:stretch/>
        </p:blipFill>
        <p:spPr>
          <a:xfrm>
            <a:off x="3005325" y="3895883"/>
            <a:ext cx="4928655" cy="43697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8831B27-6B2F-49BB-B9B2-F12082D3A620}"/>
              </a:ext>
            </a:extLst>
          </p:cNvPr>
          <p:cNvSpPr txBox="1"/>
          <p:nvPr/>
        </p:nvSpPr>
        <p:spPr>
          <a:xfrm>
            <a:off x="7951938" y="389588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¿GSK3</a:t>
            </a:r>
            <a:r>
              <a:rPr lang="el-GR" dirty="0"/>
              <a:t>β</a:t>
            </a:r>
            <a:r>
              <a:rPr lang="es-ES" dirty="0"/>
              <a:t>?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A9575976-EF36-4CDC-ABC7-C0F787CEED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2" t="54654" r="18826" b="38218"/>
          <a:stretch/>
        </p:blipFill>
        <p:spPr>
          <a:xfrm flipH="1">
            <a:off x="3006090" y="2208917"/>
            <a:ext cx="4940972" cy="527846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357FD8AA-64B1-4BF2-8EFB-807728ED1B16}"/>
              </a:ext>
            </a:extLst>
          </p:cNvPr>
          <p:cNvSpPr txBox="1"/>
          <p:nvPr/>
        </p:nvSpPr>
        <p:spPr>
          <a:xfrm>
            <a:off x="7947060" y="2271351"/>
            <a:ext cx="587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IRS2</a:t>
            </a:r>
          </a:p>
        </p:txBody>
      </p:sp>
    </p:spTree>
    <p:extLst>
      <p:ext uri="{BB962C8B-B14F-4D97-AF65-F5344CB8AC3E}">
        <p14:creationId xmlns:p14="http://schemas.microsoft.com/office/powerpoint/2010/main" val="1889636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AA9C4B4-272B-4BF3-9834-0E0B35F46D7F}"/>
              </a:ext>
            </a:extLst>
          </p:cNvPr>
          <p:cNvSpPr txBox="1"/>
          <p:nvPr/>
        </p:nvSpPr>
        <p:spPr>
          <a:xfrm>
            <a:off x="727969" y="1562474"/>
            <a:ext cx="617374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-Tratamientos con insulina 100nM a tiempos de 0, 12 y 24 horas</a:t>
            </a:r>
          </a:p>
          <a:p>
            <a:r>
              <a:rPr lang="es-ES" dirty="0"/>
              <a:t>-</a:t>
            </a:r>
            <a:r>
              <a:rPr lang="es-ES" dirty="0" err="1"/>
              <a:t>Sonicado</a:t>
            </a:r>
            <a:endParaRPr lang="es-ES" dirty="0"/>
          </a:p>
          <a:p>
            <a:r>
              <a:rPr lang="es-ES" dirty="0"/>
              <a:t>-WCE, cantidad de proteína = 1mg</a:t>
            </a:r>
          </a:p>
          <a:p>
            <a:r>
              <a:rPr lang="es-ES" dirty="0"/>
              <a:t>-Concentraciones WCE: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t0h-1--&gt; [   ] = 4,5µg/µL --&gt; 222µL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t12h-1--&gt; [   ] = 4,41µg/µL --&gt; 226µL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t24h-1--&gt; [   ] = 4,52µg/µL --&gt; 221µL</a:t>
            </a:r>
          </a:p>
          <a:p>
            <a:r>
              <a:rPr lang="es-ES" dirty="0"/>
              <a:t>-Condiciones de la IP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12 µg de IgG </a:t>
            </a:r>
            <a:r>
              <a:rPr lang="el-GR" dirty="0"/>
              <a:t>α</a:t>
            </a:r>
            <a:r>
              <a:rPr lang="es-ES" dirty="0"/>
              <a:t>-hnRNPK </a:t>
            </a:r>
            <a:r>
              <a:rPr lang="es-ES" dirty="0">
                <a:solidFill>
                  <a:srgbClr val="FF0000"/>
                </a:solidFill>
              </a:rPr>
              <a:t>(s.c.)</a:t>
            </a:r>
            <a:r>
              <a:rPr lang="es-ES" dirty="0"/>
              <a:t> --&gt; mouse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Unión </a:t>
            </a:r>
            <a:r>
              <a:rPr lang="es-ES" dirty="0" err="1"/>
              <a:t>Ab≡proteína</a:t>
            </a:r>
            <a:r>
              <a:rPr lang="es-ES" dirty="0"/>
              <a:t> --&gt; DB≡Ab≡proteína</a:t>
            </a:r>
          </a:p>
          <a:p>
            <a:pPr lvl="2"/>
            <a:r>
              <a:rPr lang="es-ES" dirty="0"/>
              <a:t>       DB≡Ab≡proteína se vuelve a hacer a 4ºC</a:t>
            </a:r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6BDBB1-F7E0-44DE-B961-A8E664E54613}"/>
              </a:ext>
            </a:extLst>
          </p:cNvPr>
          <p:cNvSpPr txBox="1"/>
          <p:nvPr/>
        </p:nvSpPr>
        <p:spPr>
          <a:xfrm>
            <a:off x="727969" y="594804"/>
            <a:ext cx="324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– Experimento 6 – IP prueba 5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8B369CD-330B-4CD1-B6DA-0B796C6FC1C6}"/>
              </a:ext>
            </a:extLst>
          </p:cNvPr>
          <p:cNvSpPr txBox="1"/>
          <p:nvPr/>
        </p:nvSpPr>
        <p:spPr>
          <a:xfrm>
            <a:off x="1021819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16/08/19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B77BE4D-D76D-40BA-9FF3-8EEAA5EACC85}"/>
              </a:ext>
            </a:extLst>
          </p:cNvPr>
          <p:cNvSpPr txBox="1"/>
          <p:nvPr/>
        </p:nvSpPr>
        <p:spPr>
          <a:xfrm>
            <a:off x="7253056" y="1544718"/>
            <a:ext cx="42109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-IP --&gt; (diluimos input y SN)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Input t0h--&gt; [   ] = 4,47µg/µL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Input t12h--&gt; [   ] = 4,20µg/µL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Input t24h--&gt; [   ] = 4,43µg/µL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SN t0h--&gt; [   ] = 3,29µg/µL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SN t12h--&gt; [   ] = 3,19µg/µL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SN t24h--&gt; [   ] = 3,39µg/µL</a:t>
            </a:r>
          </a:p>
          <a:p>
            <a:r>
              <a:rPr lang="es-ES" dirty="0"/>
              <a:t>-Cargamos 25µg de Input y SN</a:t>
            </a:r>
          </a:p>
          <a:p>
            <a:r>
              <a:rPr lang="es-ES" dirty="0"/>
              <a:t>-Hervimos 2 veces la muestras de IP (para </a:t>
            </a:r>
            <a:r>
              <a:rPr lang="es-ES" dirty="0" err="1"/>
              <a:t>eluir</a:t>
            </a:r>
            <a:r>
              <a:rPr lang="es-ES" dirty="0"/>
              <a:t> y para cargar)</a:t>
            </a:r>
          </a:p>
          <a:p>
            <a:endParaRPr lang="es-ES" dirty="0"/>
          </a:p>
          <a:p>
            <a:endParaRPr lang="es-ES" dirty="0"/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15760F83-18F0-4BAC-A41C-52CD49CC2018}"/>
              </a:ext>
            </a:extLst>
          </p:cNvPr>
          <p:cNvGrpSpPr/>
          <p:nvPr/>
        </p:nvGrpSpPr>
        <p:grpSpPr>
          <a:xfrm>
            <a:off x="1732623" y="4376262"/>
            <a:ext cx="275207" cy="307777"/>
            <a:chOff x="4487366" y="5455036"/>
            <a:chExt cx="311137" cy="359263"/>
          </a:xfrm>
        </p:grpSpPr>
        <p:sp>
          <p:nvSpPr>
            <p:cNvPr id="12" name="Triángulo isósceles 11">
              <a:extLst>
                <a:ext uri="{FF2B5EF4-FFF2-40B4-BE49-F238E27FC236}">
                  <a16:creationId xmlns:a16="http://schemas.microsoft.com/office/drawing/2014/main" id="{35D9EF80-A94E-4093-AC2A-ECC79FBA8A07}"/>
                </a:ext>
              </a:extLst>
            </p:cNvPr>
            <p:cNvSpPr/>
            <p:nvPr/>
          </p:nvSpPr>
          <p:spPr>
            <a:xfrm>
              <a:off x="4487366" y="5461234"/>
              <a:ext cx="311137" cy="285225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 dirty="0"/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5F1875D2-75EA-494A-9D70-0227A0A22EF7}"/>
                </a:ext>
              </a:extLst>
            </p:cNvPr>
            <p:cNvSpPr txBox="1"/>
            <p:nvPr/>
          </p:nvSpPr>
          <p:spPr>
            <a:xfrm>
              <a:off x="4512930" y="5455036"/>
              <a:ext cx="274017" cy="359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400" dirty="0"/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3743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7BE0296-8CA4-4DE7-8A80-5CFD9CBF0D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16" t="30339" r="11479" b="15970"/>
          <a:stretch/>
        </p:blipFill>
        <p:spPr>
          <a:xfrm>
            <a:off x="5178641" y="1797412"/>
            <a:ext cx="6285390" cy="4494857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89E06D1E-D687-4003-B98B-35621FC6FE86}"/>
              </a:ext>
            </a:extLst>
          </p:cNvPr>
          <p:cNvSpPr/>
          <p:nvPr/>
        </p:nvSpPr>
        <p:spPr>
          <a:xfrm>
            <a:off x="5853344" y="3391273"/>
            <a:ext cx="1961965" cy="2929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C6ADC8F-CDF1-4EF9-8A90-9713AB068596}"/>
              </a:ext>
            </a:extLst>
          </p:cNvPr>
          <p:cNvSpPr/>
          <p:nvPr/>
        </p:nvSpPr>
        <p:spPr>
          <a:xfrm>
            <a:off x="7815309" y="3684236"/>
            <a:ext cx="1731145" cy="2929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4B759E6-3A1E-4DDD-8DF7-1915410B9EF9}"/>
              </a:ext>
            </a:extLst>
          </p:cNvPr>
          <p:cNvSpPr txBox="1"/>
          <p:nvPr/>
        </p:nvSpPr>
        <p:spPr>
          <a:xfrm>
            <a:off x="727969" y="1677884"/>
            <a:ext cx="43766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Ab 1</a:t>
            </a:r>
            <a:r>
              <a:rPr lang="es-ES" sz="1400" u="sng" dirty="0"/>
              <a:t>os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IR</a:t>
            </a:r>
            <a:r>
              <a:rPr lang="el-GR" dirty="0"/>
              <a:t>β</a:t>
            </a:r>
            <a:r>
              <a:rPr lang="es-ES" dirty="0"/>
              <a:t> --&gt; no sale --&gt; hacemos nuevo del azul y lo ponemos todo el fin de semana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 err="1"/>
              <a:t>hnRNPK</a:t>
            </a:r>
            <a:r>
              <a:rPr lang="es-ES" dirty="0"/>
              <a:t> --&gt; sale muy alto en la IP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GSK3b --&gt; lo ponemos el fin de semana</a:t>
            </a:r>
          </a:p>
          <a:p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833774C-B716-4696-A48E-FA2436EC08BF}"/>
              </a:ext>
            </a:extLst>
          </p:cNvPr>
          <p:cNvSpPr txBox="1"/>
          <p:nvPr/>
        </p:nvSpPr>
        <p:spPr>
          <a:xfrm>
            <a:off x="10163675" y="47939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27/09/2019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A70E079B-EF43-4A68-A442-98FB186332C0}"/>
              </a:ext>
            </a:extLst>
          </p:cNvPr>
          <p:cNvGrpSpPr/>
          <p:nvPr/>
        </p:nvGrpSpPr>
        <p:grpSpPr>
          <a:xfrm>
            <a:off x="5368023" y="985229"/>
            <a:ext cx="6004272" cy="828628"/>
            <a:chOff x="5368023" y="701142"/>
            <a:chExt cx="5286596" cy="828628"/>
          </a:xfrm>
        </p:grpSpPr>
        <p:sp>
          <p:nvSpPr>
            <p:cNvPr id="9" name="Cerrar corchete 8">
              <a:extLst>
                <a:ext uri="{FF2B5EF4-FFF2-40B4-BE49-F238E27FC236}">
                  <a16:creationId xmlns:a16="http://schemas.microsoft.com/office/drawing/2014/main" id="{357F3833-5B61-418E-9986-BEEF2F7D76F3}"/>
                </a:ext>
              </a:extLst>
            </p:cNvPr>
            <p:cNvSpPr/>
            <p:nvPr/>
          </p:nvSpPr>
          <p:spPr>
            <a:xfrm rot="16200000">
              <a:off x="6679406" y="408512"/>
              <a:ext cx="73106" cy="1393794"/>
            </a:xfrm>
            <a:prstGeom prst="rightBracket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07D9934A-1AED-4EC5-9409-55C8348EE9B4}"/>
                </a:ext>
              </a:extLst>
            </p:cNvPr>
            <p:cNvSpPr txBox="1"/>
            <p:nvPr/>
          </p:nvSpPr>
          <p:spPr>
            <a:xfrm>
              <a:off x="5956916" y="1138652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0h</a:t>
              </a:r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298D7816-1A64-4034-83CB-A132C289EF7A}"/>
                </a:ext>
              </a:extLst>
            </p:cNvPr>
            <p:cNvSpPr txBox="1"/>
            <p:nvPr/>
          </p:nvSpPr>
          <p:spPr>
            <a:xfrm>
              <a:off x="6457374" y="1144215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12h</a:t>
              </a: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338926C1-07C8-4329-84E2-5B7E5649FAFC}"/>
                </a:ext>
              </a:extLst>
            </p:cNvPr>
            <p:cNvSpPr txBox="1"/>
            <p:nvPr/>
          </p:nvSpPr>
          <p:spPr>
            <a:xfrm>
              <a:off x="7000851" y="1135840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24h</a:t>
              </a:r>
            </a:p>
          </p:txBody>
        </p:sp>
        <p:sp>
          <p:nvSpPr>
            <p:cNvPr id="13" name="Cerrar corchete 12">
              <a:extLst>
                <a:ext uri="{FF2B5EF4-FFF2-40B4-BE49-F238E27FC236}">
                  <a16:creationId xmlns:a16="http://schemas.microsoft.com/office/drawing/2014/main" id="{EC186580-AFAA-48A2-9473-A8388948A7C2}"/>
                </a:ext>
              </a:extLst>
            </p:cNvPr>
            <p:cNvSpPr/>
            <p:nvPr/>
          </p:nvSpPr>
          <p:spPr>
            <a:xfrm rot="16200000">
              <a:off x="8194404" y="421923"/>
              <a:ext cx="73106" cy="1393794"/>
            </a:xfrm>
            <a:prstGeom prst="rightBracket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0CE5A011-BED0-4CB6-899E-6F55B6063506}"/>
                </a:ext>
              </a:extLst>
            </p:cNvPr>
            <p:cNvSpPr txBox="1"/>
            <p:nvPr/>
          </p:nvSpPr>
          <p:spPr>
            <a:xfrm>
              <a:off x="7903526" y="719462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Input</a:t>
              </a:r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DA94F2D8-FC90-44AA-8FF5-42DE0F18E2A0}"/>
                </a:ext>
              </a:extLst>
            </p:cNvPr>
            <p:cNvSpPr txBox="1"/>
            <p:nvPr/>
          </p:nvSpPr>
          <p:spPr>
            <a:xfrm>
              <a:off x="7518814" y="1152063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0h</a:t>
              </a:r>
            </a:p>
          </p:txBody>
        </p:sp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7F1D9066-1D67-448B-8417-0C5DC2CED6F0}"/>
                </a:ext>
              </a:extLst>
            </p:cNvPr>
            <p:cNvSpPr txBox="1"/>
            <p:nvPr/>
          </p:nvSpPr>
          <p:spPr>
            <a:xfrm>
              <a:off x="7995823" y="1157626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12h</a:t>
              </a:r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63C53B43-0A8B-479E-9301-391204B3EBCD}"/>
                </a:ext>
              </a:extLst>
            </p:cNvPr>
            <p:cNvSpPr txBox="1"/>
            <p:nvPr/>
          </p:nvSpPr>
          <p:spPr>
            <a:xfrm>
              <a:off x="8515849" y="1149251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24h</a:t>
              </a:r>
            </a:p>
          </p:txBody>
        </p:sp>
        <p:sp>
          <p:nvSpPr>
            <p:cNvPr id="18" name="Cerrar corchete 17">
              <a:extLst>
                <a:ext uri="{FF2B5EF4-FFF2-40B4-BE49-F238E27FC236}">
                  <a16:creationId xmlns:a16="http://schemas.microsoft.com/office/drawing/2014/main" id="{3D1147BC-BA0E-4E1F-8CCC-9AFD25A23FDF}"/>
                </a:ext>
              </a:extLst>
            </p:cNvPr>
            <p:cNvSpPr/>
            <p:nvPr/>
          </p:nvSpPr>
          <p:spPr>
            <a:xfrm rot="16200000">
              <a:off x="9792641" y="424735"/>
              <a:ext cx="73106" cy="1393794"/>
            </a:xfrm>
            <a:prstGeom prst="rightBracket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6A9189E8-4F9E-4B44-B69C-B8D1A0315A4F}"/>
                </a:ext>
              </a:extLst>
            </p:cNvPr>
            <p:cNvSpPr txBox="1"/>
            <p:nvPr/>
          </p:nvSpPr>
          <p:spPr>
            <a:xfrm>
              <a:off x="9624687" y="745361"/>
              <a:ext cx="4395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SN</a:t>
              </a: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A0C399DD-3751-46D0-98FF-A2805346011A}"/>
                </a:ext>
              </a:extLst>
            </p:cNvPr>
            <p:cNvSpPr txBox="1"/>
            <p:nvPr/>
          </p:nvSpPr>
          <p:spPr>
            <a:xfrm>
              <a:off x="9070151" y="1154875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0h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2DC8E970-5A73-4BD0-9287-1252276080C9}"/>
                </a:ext>
              </a:extLst>
            </p:cNvPr>
            <p:cNvSpPr txBox="1"/>
            <p:nvPr/>
          </p:nvSpPr>
          <p:spPr>
            <a:xfrm>
              <a:off x="9554975" y="1160438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12h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F9672233-D1C0-43AD-A6A2-006E941C3F34}"/>
                </a:ext>
              </a:extLst>
            </p:cNvPr>
            <p:cNvSpPr txBox="1"/>
            <p:nvPr/>
          </p:nvSpPr>
          <p:spPr>
            <a:xfrm>
              <a:off x="10114086" y="1152063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24h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7335B876-CC86-4EA1-9F11-7098F55B91C5}"/>
                </a:ext>
              </a:extLst>
            </p:cNvPr>
            <p:cNvSpPr txBox="1"/>
            <p:nvPr/>
          </p:nvSpPr>
          <p:spPr>
            <a:xfrm>
              <a:off x="6547142" y="701142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IP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840AF498-95B1-44FD-81DE-D40DA3F48461}"/>
                </a:ext>
              </a:extLst>
            </p:cNvPr>
            <p:cNvSpPr txBox="1"/>
            <p:nvPr/>
          </p:nvSpPr>
          <p:spPr>
            <a:xfrm>
              <a:off x="5368023" y="1141962"/>
              <a:ext cx="486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err="1"/>
                <a:t>Std</a:t>
              </a:r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1907691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05B3DAA-C0DD-4064-9FD4-BE5BE8941B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6" t="28654" r="15931" b="18003"/>
          <a:stretch/>
        </p:blipFill>
        <p:spPr>
          <a:xfrm>
            <a:off x="5104660" y="1983049"/>
            <a:ext cx="6083746" cy="427682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89E06D1E-D687-4003-B98B-35621FC6FE86}"/>
              </a:ext>
            </a:extLst>
          </p:cNvPr>
          <p:cNvSpPr/>
          <p:nvPr/>
        </p:nvSpPr>
        <p:spPr>
          <a:xfrm>
            <a:off x="5782323" y="4394446"/>
            <a:ext cx="1961965" cy="2929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C6ADC8F-CDF1-4EF9-8A90-9713AB068596}"/>
              </a:ext>
            </a:extLst>
          </p:cNvPr>
          <p:cNvSpPr/>
          <p:nvPr/>
        </p:nvSpPr>
        <p:spPr>
          <a:xfrm>
            <a:off x="7744288" y="4030462"/>
            <a:ext cx="3444118" cy="4261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4B759E6-3A1E-4DDD-8DF7-1915410B9EF9}"/>
              </a:ext>
            </a:extLst>
          </p:cNvPr>
          <p:cNvSpPr txBox="1"/>
          <p:nvPr/>
        </p:nvSpPr>
        <p:spPr>
          <a:xfrm>
            <a:off x="727969" y="1642370"/>
            <a:ext cx="4376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Ab 1</a:t>
            </a:r>
            <a:r>
              <a:rPr lang="es-ES" sz="1400" u="sng" dirty="0"/>
              <a:t>os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IR</a:t>
            </a:r>
            <a:r>
              <a:rPr lang="el-GR" dirty="0"/>
              <a:t>β</a:t>
            </a:r>
            <a:r>
              <a:rPr lang="es-ES" dirty="0"/>
              <a:t> --&gt; no sale</a:t>
            </a:r>
          </a:p>
          <a:p>
            <a:pPr marL="342900" indent="-342900">
              <a:buFont typeface="+mj-lt"/>
              <a:buAutoNum type="arabicPeriod"/>
            </a:pPr>
            <a:r>
              <a:rPr lang="es-ES" dirty="0"/>
              <a:t>GSK3b --&gt; las bandas de anticuerpo lo tapan??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833774C-B716-4696-A48E-FA2436EC08BF}"/>
              </a:ext>
            </a:extLst>
          </p:cNvPr>
          <p:cNvSpPr txBox="1"/>
          <p:nvPr/>
        </p:nvSpPr>
        <p:spPr>
          <a:xfrm>
            <a:off x="10163675" y="47939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30/09/2019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617BD02-7942-4A4C-91F2-9C6F1797DFA5}"/>
              </a:ext>
            </a:extLst>
          </p:cNvPr>
          <p:cNvSpPr txBox="1"/>
          <p:nvPr/>
        </p:nvSpPr>
        <p:spPr>
          <a:xfrm>
            <a:off x="5409909" y="4394446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¿?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4DD71AE7-DF78-40B7-9A93-96B68C8B6276}"/>
              </a:ext>
            </a:extLst>
          </p:cNvPr>
          <p:cNvGrpSpPr/>
          <p:nvPr/>
        </p:nvGrpSpPr>
        <p:grpSpPr>
          <a:xfrm>
            <a:off x="5409909" y="1196652"/>
            <a:ext cx="5678301" cy="828628"/>
            <a:chOff x="5368023" y="701142"/>
            <a:chExt cx="5286596" cy="828628"/>
          </a:xfrm>
        </p:grpSpPr>
        <p:sp>
          <p:nvSpPr>
            <p:cNvPr id="11" name="Cerrar corchete 10">
              <a:extLst>
                <a:ext uri="{FF2B5EF4-FFF2-40B4-BE49-F238E27FC236}">
                  <a16:creationId xmlns:a16="http://schemas.microsoft.com/office/drawing/2014/main" id="{6CB57CEA-985D-44D2-A0FD-4297FEB042E7}"/>
                </a:ext>
              </a:extLst>
            </p:cNvPr>
            <p:cNvSpPr/>
            <p:nvPr/>
          </p:nvSpPr>
          <p:spPr>
            <a:xfrm rot="16200000">
              <a:off x="6679406" y="408512"/>
              <a:ext cx="73106" cy="1393794"/>
            </a:xfrm>
            <a:prstGeom prst="rightBracket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E92355CF-7C5B-42DF-A8D7-0FFA0A2A93D9}"/>
                </a:ext>
              </a:extLst>
            </p:cNvPr>
            <p:cNvSpPr txBox="1"/>
            <p:nvPr/>
          </p:nvSpPr>
          <p:spPr>
            <a:xfrm>
              <a:off x="5956916" y="1138652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0h</a:t>
              </a: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38799360-EF39-4218-A5DE-BFA95384C389}"/>
                </a:ext>
              </a:extLst>
            </p:cNvPr>
            <p:cNvSpPr txBox="1"/>
            <p:nvPr/>
          </p:nvSpPr>
          <p:spPr>
            <a:xfrm>
              <a:off x="6457374" y="1144215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12h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19742E35-1442-47E9-836F-5642B8F48645}"/>
                </a:ext>
              </a:extLst>
            </p:cNvPr>
            <p:cNvSpPr txBox="1"/>
            <p:nvPr/>
          </p:nvSpPr>
          <p:spPr>
            <a:xfrm>
              <a:off x="7000851" y="1135840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24h</a:t>
              </a:r>
            </a:p>
          </p:txBody>
        </p:sp>
        <p:sp>
          <p:nvSpPr>
            <p:cNvPr id="15" name="Cerrar corchete 14">
              <a:extLst>
                <a:ext uri="{FF2B5EF4-FFF2-40B4-BE49-F238E27FC236}">
                  <a16:creationId xmlns:a16="http://schemas.microsoft.com/office/drawing/2014/main" id="{0A2D85C7-1469-49C9-81ED-8FE4682C918D}"/>
                </a:ext>
              </a:extLst>
            </p:cNvPr>
            <p:cNvSpPr/>
            <p:nvPr/>
          </p:nvSpPr>
          <p:spPr>
            <a:xfrm rot="16200000">
              <a:off x="8194404" y="421923"/>
              <a:ext cx="73106" cy="1393794"/>
            </a:xfrm>
            <a:prstGeom prst="rightBracket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1D38D9C1-259E-471C-971D-2090B7E7D049}"/>
                </a:ext>
              </a:extLst>
            </p:cNvPr>
            <p:cNvSpPr txBox="1"/>
            <p:nvPr/>
          </p:nvSpPr>
          <p:spPr>
            <a:xfrm>
              <a:off x="7903526" y="719462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Input</a:t>
              </a:r>
            </a:p>
          </p:txBody>
        </p:sp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C6076AF3-31D7-4458-97FB-1E1CAFFCCD3D}"/>
                </a:ext>
              </a:extLst>
            </p:cNvPr>
            <p:cNvSpPr txBox="1"/>
            <p:nvPr/>
          </p:nvSpPr>
          <p:spPr>
            <a:xfrm>
              <a:off x="7518814" y="1152063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0h</a:t>
              </a: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91E0EB03-B03A-4543-80D4-C9AC10538C75}"/>
                </a:ext>
              </a:extLst>
            </p:cNvPr>
            <p:cNvSpPr txBox="1"/>
            <p:nvPr/>
          </p:nvSpPr>
          <p:spPr>
            <a:xfrm>
              <a:off x="7995823" y="1157626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12h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08837767-5176-402B-8A6C-0E55E8E5A20B}"/>
                </a:ext>
              </a:extLst>
            </p:cNvPr>
            <p:cNvSpPr txBox="1"/>
            <p:nvPr/>
          </p:nvSpPr>
          <p:spPr>
            <a:xfrm>
              <a:off x="8515849" y="1149251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24h</a:t>
              </a:r>
            </a:p>
          </p:txBody>
        </p:sp>
        <p:sp>
          <p:nvSpPr>
            <p:cNvPr id="20" name="Cerrar corchete 19">
              <a:extLst>
                <a:ext uri="{FF2B5EF4-FFF2-40B4-BE49-F238E27FC236}">
                  <a16:creationId xmlns:a16="http://schemas.microsoft.com/office/drawing/2014/main" id="{8456014F-DF9C-4102-AE03-61F30F4924A4}"/>
                </a:ext>
              </a:extLst>
            </p:cNvPr>
            <p:cNvSpPr/>
            <p:nvPr/>
          </p:nvSpPr>
          <p:spPr>
            <a:xfrm rot="16200000">
              <a:off x="9792641" y="424735"/>
              <a:ext cx="73106" cy="1393794"/>
            </a:xfrm>
            <a:prstGeom prst="rightBracket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C4112BEA-64B3-48BE-83E6-B252A8746FC3}"/>
                </a:ext>
              </a:extLst>
            </p:cNvPr>
            <p:cNvSpPr txBox="1"/>
            <p:nvPr/>
          </p:nvSpPr>
          <p:spPr>
            <a:xfrm>
              <a:off x="9624687" y="745361"/>
              <a:ext cx="4395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SN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8639FAD5-FBCA-4A09-8090-A6F7567055E1}"/>
                </a:ext>
              </a:extLst>
            </p:cNvPr>
            <p:cNvSpPr txBox="1"/>
            <p:nvPr/>
          </p:nvSpPr>
          <p:spPr>
            <a:xfrm>
              <a:off x="9070151" y="1154875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0h</a:t>
              </a:r>
            </a:p>
          </p:txBody>
        </p:sp>
        <p:sp>
          <p:nvSpPr>
            <p:cNvPr id="23" name="CuadroTexto 22">
              <a:extLst>
                <a:ext uri="{FF2B5EF4-FFF2-40B4-BE49-F238E27FC236}">
                  <a16:creationId xmlns:a16="http://schemas.microsoft.com/office/drawing/2014/main" id="{16A54988-9FCB-41BA-B8EB-6F064C354EA3}"/>
                </a:ext>
              </a:extLst>
            </p:cNvPr>
            <p:cNvSpPr txBox="1"/>
            <p:nvPr/>
          </p:nvSpPr>
          <p:spPr>
            <a:xfrm>
              <a:off x="9554975" y="1160438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12h</a:t>
              </a:r>
            </a:p>
          </p:txBody>
        </p:sp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3868593F-2088-489E-A620-C9A505968947}"/>
                </a:ext>
              </a:extLst>
            </p:cNvPr>
            <p:cNvSpPr txBox="1"/>
            <p:nvPr/>
          </p:nvSpPr>
          <p:spPr>
            <a:xfrm>
              <a:off x="10114086" y="1152063"/>
              <a:ext cx="5405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24h</a:t>
              </a: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D37263B0-C83E-4F99-940E-8D865E36434B}"/>
                </a:ext>
              </a:extLst>
            </p:cNvPr>
            <p:cNvSpPr txBox="1"/>
            <p:nvPr/>
          </p:nvSpPr>
          <p:spPr>
            <a:xfrm>
              <a:off x="6547142" y="701142"/>
              <a:ext cx="360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IP</a:t>
              </a: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AF4FBC37-583B-4973-BBB1-C245DE9A32A6}"/>
                </a:ext>
              </a:extLst>
            </p:cNvPr>
            <p:cNvSpPr txBox="1"/>
            <p:nvPr/>
          </p:nvSpPr>
          <p:spPr>
            <a:xfrm>
              <a:off x="5368023" y="1141962"/>
              <a:ext cx="4866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err="1"/>
                <a:t>Std</a:t>
              </a:r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3263575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F4E4198-DF49-4A5A-8878-9F3BBD09B7B2}"/>
              </a:ext>
            </a:extLst>
          </p:cNvPr>
          <p:cNvSpPr txBox="1"/>
          <p:nvPr/>
        </p:nvSpPr>
        <p:spPr>
          <a:xfrm>
            <a:off x="577049" y="577049"/>
            <a:ext cx="324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– Experimento 1 – IP prueba 1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F08ECAF-F4BD-46D6-8B52-BA0E8DE161B2}"/>
              </a:ext>
            </a:extLst>
          </p:cNvPr>
          <p:cNvSpPr txBox="1"/>
          <p:nvPr/>
        </p:nvSpPr>
        <p:spPr>
          <a:xfrm>
            <a:off x="1006727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09/07/19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20B6A59-CEFC-47EF-ACB5-849A3EFD5932}"/>
              </a:ext>
            </a:extLst>
          </p:cNvPr>
          <p:cNvSpPr txBox="1"/>
          <p:nvPr/>
        </p:nvSpPr>
        <p:spPr>
          <a:xfrm>
            <a:off x="719091" y="1358284"/>
            <a:ext cx="1001401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-Placa p100 sin tratar (Insulina t0h)</a:t>
            </a:r>
          </a:p>
          <a:p>
            <a:r>
              <a:rPr lang="es-ES" dirty="0"/>
              <a:t>-Sin </a:t>
            </a:r>
            <a:r>
              <a:rPr lang="es-ES" dirty="0" err="1"/>
              <a:t>sonicar</a:t>
            </a:r>
            <a:endParaRPr lang="es-ES" dirty="0"/>
          </a:p>
          <a:p>
            <a:r>
              <a:rPr lang="es-ES" dirty="0"/>
              <a:t>-[   ] = 1,41µg/µL (500uL) --&gt; 700µg de proteína total (WCE)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Dos tubos, con 232µL de WCE o extracto total (324,8µg) --&gt; IP1 e IP2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Un tubo para el Input, con 100µL (140µg)</a:t>
            </a:r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  <a:p>
            <a:r>
              <a:rPr lang="es-ES" dirty="0"/>
              <a:t>-Condiciones de la IP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3 µg de IgG </a:t>
            </a:r>
            <a:r>
              <a:rPr lang="el-GR" dirty="0"/>
              <a:t>α</a:t>
            </a:r>
            <a:r>
              <a:rPr lang="es-ES" dirty="0"/>
              <a:t>-hnRNPK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Unión </a:t>
            </a:r>
            <a:r>
              <a:rPr lang="es-ES" dirty="0" err="1"/>
              <a:t>DB≡Ab</a:t>
            </a:r>
            <a:r>
              <a:rPr lang="es-ES" dirty="0"/>
              <a:t> --&gt; </a:t>
            </a:r>
            <a:r>
              <a:rPr lang="es-ES" dirty="0" err="1"/>
              <a:t>DB≡Ab≡proteína</a:t>
            </a:r>
            <a:endParaRPr lang="es-ES" dirty="0"/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2 métodos de elución: </a:t>
            </a:r>
            <a:r>
              <a:rPr lang="es-ES" i="1" dirty="0"/>
              <a:t>harsh</a:t>
            </a:r>
            <a:r>
              <a:rPr lang="es-ES" dirty="0"/>
              <a:t> (buffer de lisis de WB + azul de bromofenol y hervir a 95ºC) o </a:t>
            </a:r>
            <a:r>
              <a:rPr lang="es-ES" i="1" dirty="0" err="1"/>
              <a:t>gentle</a:t>
            </a:r>
            <a:r>
              <a:rPr lang="es-ES" dirty="0"/>
              <a:t> (100mM Glicina pH 2,5 (A) y glicina + buffer de lisis y AB (B))</a:t>
            </a:r>
          </a:p>
          <a:p>
            <a:pPr lvl="1"/>
            <a:r>
              <a:rPr lang="es-ES" dirty="0"/>
              <a:t>	-SB IP1 --&gt; [   ] = 0,72ug/</a:t>
            </a:r>
            <a:r>
              <a:rPr lang="es-ES" dirty="0" err="1"/>
              <a:t>uL</a:t>
            </a:r>
            <a:endParaRPr lang="es-ES" dirty="0"/>
          </a:p>
          <a:p>
            <a:pPr lvl="2"/>
            <a:r>
              <a:rPr lang="es-ES" dirty="0"/>
              <a:t>-SB IP2 --&gt; [   ] = 0,62ug/</a:t>
            </a:r>
            <a:r>
              <a:rPr lang="es-ES" dirty="0" err="1"/>
              <a:t>uL</a:t>
            </a:r>
            <a:endParaRPr lang="es-ES" dirty="0"/>
          </a:p>
          <a:p>
            <a:r>
              <a:rPr lang="es-ES" dirty="0"/>
              <a:t>-2 geles: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 err="1"/>
              <a:t>Coomasie</a:t>
            </a:r>
            <a:endParaRPr lang="es-ES" dirty="0"/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WB --&gt; gel al 8%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25µg de Input y SN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2652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35875C9-3AE0-4FC4-A6D7-425C63FD7F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3" t="11973" r="10620" b="13334"/>
          <a:stretch/>
        </p:blipFill>
        <p:spPr>
          <a:xfrm>
            <a:off x="1984250" y="1238344"/>
            <a:ext cx="7903028" cy="5122507"/>
          </a:xfrm>
          <a:prstGeom prst="rect">
            <a:avLst/>
          </a:prstGeom>
        </p:spPr>
      </p:pic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9F4B9C77-3D0F-49EB-BED9-57085CFCD622}"/>
              </a:ext>
            </a:extLst>
          </p:cNvPr>
          <p:cNvCxnSpPr/>
          <p:nvPr/>
        </p:nvCxnSpPr>
        <p:spPr>
          <a:xfrm>
            <a:off x="2183903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9DA3B173-AB3C-42CF-979D-7D8427FBD127}"/>
              </a:ext>
            </a:extLst>
          </p:cNvPr>
          <p:cNvCxnSpPr/>
          <p:nvPr/>
        </p:nvCxnSpPr>
        <p:spPr>
          <a:xfrm>
            <a:off x="2948859" y="1057919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C00BE43A-69F0-4B87-9D27-A377451B7CCE}"/>
              </a:ext>
            </a:extLst>
          </p:cNvPr>
          <p:cNvCxnSpPr/>
          <p:nvPr/>
        </p:nvCxnSpPr>
        <p:spPr>
          <a:xfrm>
            <a:off x="3738977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9B6378A-7C75-49A2-B568-488D6B2F8355}"/>
              </a:ext>
            </a:extLst>
          </p:cNvPr>
          <p:cNvCxnSpPr/>
          <p:nvPr/>
        </p:nvCxnSpPr>
        <p:spPr>
          <a:xfrm>
            <a:off x="4546843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FA0C72B3-03A8-4B18-A1DA-67B4BE30D553}"/>
              </a:ext>
            </a:extLst>
          </p:cNvPr>
          <p:cNvCxnSpPr/>
          <p:nvPr/>
        </p:nvCxnSpPr>
        <p:spPr>
          <a:xfrm>
            <a:off x="5328077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3E36F429-352D-4A38-B308-415075A8CCCD}"/>
              </a:ext>
            </a:extLst>
          </p:cNvPr>
          <p:cNvCxnSpPr/>
          <p:nvPr/>
        </p:nvCxnSpPr>
        <p:spPr>
          <a:xfrm>
            <a:off x="6113753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01757FED-4591-44FE-90F3-965F81927B05}"/>
              </a:ext>
            </a:extLst>
          </p:cNvPr>
          <p:cNvCxnSpPr/>
          <p:nvPr/>
        </p:nvCxnSpPr>
        <p:spPr>
          <a:xfrm>
            <a:off x="6917181" y="1057927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33767D06-9A8E-4E41-9BE4-F166C4802C39}"/>
              </a:ext>
            </a:extLst>
          </p:cNvPr>
          <p:cNvCxnSpPr/>
          <p:nvPr/>
        </p:nvCxnSpPr>
        <p:spPr>
          <a:xfrm>
            <a:off x="7654027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42AD716B-AB08-476A-811C-D3A376353F0E}"/>
              </a:ext>
            </a:extLst>
          </p:cNvPr>
          <p:cNvCxnSpPr/>
          <p:nvPr/>
        </p:nvCxnSpPr>
        <p:spPr>
          <a:xfrm>
            <a:off x="8461895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59998D54-C53D-4352-851E-A9646110EA11}"/>
              </a:ext>
            </a:extLst>
          </p:cNvPr>
          <p:cNvCxnSpPr/>
          <p:nvPr/>
        </p:nvCxnSpPr>
        <p:spPr>
          <a:xfrm>
            <a:off x="9225375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030348B-AFD4-4417-900C-CAD488A37136}"/>
              </a:ext>
            </a:extLst>
          </p:cNvPr>
          <p:cNvSpPr txBox="1"/>
          <p:nvPr/>
        </p:nvSpPr>
        <p:spPr>
          <a:xfrm>
            <a:off x="2201231" y="687113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C7C387F-0BB2-49E5-AB54-A0A9F026AC90}"/>
              </a:ext>
            </a:extLst>
          </p:cNvPr>
          <p:cNvSpPr txBox="1"/>
          <p:nvPr/>
        </p:nvSpPr>
        <p:spPr>
          <a:xfrm>
            <a:off x="5327524" y="687113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B1FA232-B3A0-4861-9771-1914B2FECB6E}"/>
              </a:ext>
            </a:extLst>
          </p:cNvPr>
          <p:cNvSpPr txBox="1"/>
          <p:nvPr/>
        </p:nvSpPr>
        <p:spPr>
          <a:xfrm>
            <a:off x="9234039" y="687113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058250B-7D55-4B5A-AFFF-A0E4132CE581}"/>
              </a:ext>
            </a:extLst>
          </p:cNvPr>
          <p:cNvSpPr txBox="1"/>
          <p:nvPr/>
        </p:nvSpPr>
        <p:spPr>
          <a:xfrm>
            <a:off x="2846601" y="687113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A5AB665-9284-4229-96EF-895DA805A153}"/>
              </a:ext>
            </a:extLst>
          </p:cNvPr>
          <p:cNvSpPr txBox="1"/>
          <p:nvPr/>
        </p:nvSpPr>
        <p:spPr>
          <a:xfrm>
            <a:off x="3810080" y="687113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DBDD543-0A64-4878-B097-F1E5D59ECB82}"/>
              </a:ext>
            </a:extLst>
          </p:cNvPr>
          <p:cNvSpPr txBox="1"/>
          <p:nvPr/>
        </p:nvSpPr>
        <p:spPr>
          <a:xfrm>
            <a:off x="4555374" y="6871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7F024F7C-67D0-4AA9-BEC9-F781DEC1426F}"/>
              </a:ext>
            </a:extLst>
          </p:cNvPr>
          <p:cNvSpPr txBox="1"/>
          <p:nvPr/>
        </p:nvSpPr>
        <p:spPr>
          <a:xfrm>
            <a:off x="6002614" y="687113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7E47910-5DF5-437C-85D4-95ADC1AAFD4B}"/>
              </a:ext>
            </a:extLst>
          </p:cNvPr>
          <p:cNvSpPr txBox="1"/>
          <p:nvPr/>
        </p:nvSpPr>
        <p:spPr>
          <a:xfrm>
            <a:off x="6966093" y="68711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A</a:t>
            </a:r>
            <a:endParaRPr lang="es-ES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D35A5AE-E8CA-4502-B0FB-3370422133C4}"/>
              </a:ext>
            </a:extLst>
          </p:cNvPr>
          <p:cNvSpPr txBox="1"/>
          <p:nvPr/>
        </p:nvSpPr>
        <p:spPr>
          <a:xfrm>
            <a:off x="8512021" y="6871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51B21BF8-9A44-40B0-8491-6C5DFD22AC34}"/>
              </a:ext>
            </a:extLst>
          </p:cNvPr>
          <p:cNvSpPr txBox="1"/>
          <p:nvPr/>
        </p:nvSpPr>
        <p:spPr>
          <a:xfrm>
            <a:off x="7651464" y="687113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B</a:t>
            </a:r>
            <a:endParaRPr lang="es-ES" dirty="0"/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4C69D757-6042-4BCD-AA73-E21DC814F582}"/>
              </a:ext>
            </a:extLst>
          </p:cNvPr>
          <p:cNvCxnSpPr>
            <a:cxnSpLocks/>
          </p:cNvCxnSpPr>
          <p:nvPr/>
        </p:nvCxnSpPr>
        <p:spPr>
          <a:xfrm>
            <a:off x="2948859" y="523783"/>
            <a:ext cx="210198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5F15C92B-22DF-4F68-A41D-042F8D42F28B}"/>
              </a:ext>
            </a:extLst>
          </p:cNvPr>
          <p:cNvCxnSpPr>
            <a:cxnSpLocks/>
          </p:cNvCxnSpPr>
          <p:nvPr/>
        </p:nvCxnSpPr>
        <p:spPr>
          <a:xfrm flipV="1">
            <a:off x="6113753" y="514499"/>
            <a:ext cx="2852142" cy="928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>
            <a:extLst>
              <a:ext uri="{FF2B5EF4-FFF2-40B4-BE49-F238E27FC236}">
                <a16:creationId xmlns:a16="http://schemas.microsoft.com/office/drawing/2014/main" id="{BA1FACFD-8B0B-40C7-95CE-CA8E67B66671}"/>
              </a:ext>
            </a:extLst>
          </p:cNvPr>
          <p:cNvSpPr txBox="1"/>
          <p:nvPr/>
        </p:nvSpPr>
        <p:spPr>
          <a:xfrm>
            <a:off x="3742498" y="154451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1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6C286DF5-4C61-48CA-977B-7C9783C00BB2}"/>
              </a:ext>
            </a:extLst>
          </p:cNvPr>
          <p:cNvSpPr txBox="1"/>
          <p:nvPr/>
        </p:nvSpPr>
        <p:spPr>
          <a:xfrm>
            <a:off x="7274366" y="145167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2</a:t>
            </a:r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97641CD5-426F-4CC9-B1D0-F79B6DF94BAE}"/>
              </a:ext>
            </a:extLst>
          </p:cNvPr>
          <p:cNvCxnSpPr/>
          <p:nvPr/>
        </p:nvCxnSpPr>
        <p:spPr>
          <a:xfrm>
            <a:off x="2948859" y="514499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BC6130C6-C890-445D-81EA-46D764D42661}"/>
              </a:ext>
            </a:extLst>
          </p:cNvPr>
          <p:cNvCxnSpPr/>
          <p:nvPr/>
        </p:nvCxnSpPr>
        <p:spPr>
          <a:xfrm>
            <a:off x="5050843" y="514499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8C7BD445-4A19-4FC0-A6D7-C12F02850248}"/>
              </a:ext>
            </a:extLst>
          </p:cNvPr>
          <p:cNvCxnSpPr/>
          <p:nvPr/>
        </p:nvCxnSpPr>
        <p:spPr>
          <a:xfrm>
            <a:off x="6125583" y="514499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C027D78B-C587-40F1-A0B0-163557B69503}"/>
              </a:ext>
            </a:extLst>
          </p:cNvPr>
          <p:cNvCxnSpPr/>
          <p:nvPr/>
        </p:nvCxnSpPr>
        <p:spPr>
          <a:xfrm>
            <a:off x="8959970" y="514499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248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blanco&#10;&#10;Descripción generada automáticamente">
            <a:extLst>
              <a:ext uri="{FF2B5EF4-FFF2-40B4-BE49-F238E27FC236}">
                <a16:creationId xmlns:a16="http://schemas.microsoft.com/office/drawing/2014/main" id="{ABF96188-D15E-43E4-B2ED-A9985709E2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9" t="22086" r="16074" b="23211"/>
          <a:stretch/>
        </p:blipFill>
        <p:spPr>
          <a:xfrm>
            <a:off x="6096000" y="1464071"/>
            <a:ext cx="5721961" cy="4153923"/>
          </a:xfrm>
          <a:prstGeom prst="rect">
            <a:avLst/>
          </a:prstGeom>
        </p:spPr>
      </p:pic>
      <p:pic>
        <p:nvPicPr>
          <p:cNvPr id="5" name="Imagen 4" descr="Imagen que contiene blanco, nieve, refrigerador&#10;&#10;Descripción generada automáticamente">
            <a:extLst>
              <a:ext uri="{FF2B5EF4-FFF2-40B4-BE49-F238E27FC236}">
                <a16:creationId xmlns:a16="http://schemas.microsoft.com/office/drawing/2014/main" id="{B7AFE289-784C-441B-ACCC-5566758FA7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2" t="26450" r="17833" b="35265"/>
          <a:stretch/>
        </p:blipFill>
        <p:spPr>
          <a:xfrm>
            <a:off x="334719" y="2706453"/>
            <a:ext cx="5513579" cy="2835194"/>
          </a:xfrm>
          <a:prstGeom prst="rect">
            <a:avLst/>
          </a:prstGeom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DB53B674-63A6-4C92-8999-900C6C92FACE}"/>
              </a:ext>
            </a:extLst>
          </p:cNvPr>
          <p:cNvCxnSpPr/>
          <p:nvPr/>
        </p:nvCxnSpPr>
        <p:spPr>
          <a:xfrm>
            <a:off x="969502" y="2598091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73AD282-08B9-4664-B265-88C75F4AD03D}"/>
              </a:ext>
            </a:extLst>
          </p:cNvPr>
          <p:cNvCxnSpPr/>
          <p:nvPr/>
        </p:nvCxnSpPr>
        <p:spPr>
          <a:xfrm>
            <a:off x="1524670" y="260043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ED3198E5-A2CB-4088-814D-0C46D10B5BE5}"/>
              </a:ext>
            </a:extLst>
          </p:cNvPr>
          <p:cNvCxnSpPr/>
          <p:nvPr/>
        </p:nvCxnSpPr>
        <p:spPr>
          <a:xfrm>
            <a:off x="2074302" y="259408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07946664-ABFA-4C27-AB59-7CB929F74A3D}"/>
              </a:ext>
            </a:extLst>
          </p:cNvPr>
          <p:cNvCxnSpPr/>
          <p:nvPr/>
        </p:nvCxnSpPr>
        <p:spPr>
          <a:xfrm>
            <a:off x="406024" y="2600622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AFF3C82-CEF9-4F43-8E20-DB9584992D69}"/>
              </a:ext>
            </a:extLst>
          </p:cNvPr>
          <p:cNvSpPr txBox="1"/>
          <p:nvPr/>
        </p:nvSpPr>
        <p:spPr>
          <a:xfrm>
            <a:off x="398291" y="2231104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0B703D2-8CD4-4776-9054-7B2D543F5419}"/>
              </a:ext>
            </a:extLst>
          </p:cNvPr>
          <p:cNvSpPr txBox="1"/>
          <p:nvPr/>
        </p:nvSpPr>
        <p:spPr>
          <a:xfrm>
            <a:off x="2579327" y="2231104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ED62425-BBDE-40EC-A50B-ABC45F1BBB5F}"/>
              </a:ext>
            </a:extLst>
          </p:cNvPr>
          <p:cNvSpPr txBox="1"/>
          <p:nvPr/>
        </p:nvSpPr>
        <p:spPr>
          <a:xfrm>
            <a:off x="5350115" y="2238581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0F7E8C9-1838-4451-B5E7-A0DC9C5A5E77}"/>
              </a:ext>
            </a:extLst>
          </p:cNvPr>
          <p:cNvSpPr txBox="1"/>
          <p:nvPr/>
        </p:nvSpPr>
        <p:spPr>
          <a:xfrm>
            <a:off x="845833" y="2231104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AF75338-17CD-48D4-82BF-86E619C0B6F5}"/>
              </a:ext>
            </a:extLst>
          </p:cNvPr>
          <p:cNvSpPr txBox="1"/>
          <p:nvPr/>
        </p:nvSpPr>
        <p:spPr>
          <a:xfrm>
            <a:off x="1556109" y="223858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44AF3ED-7F2B-4E04-BF4F-902AB4AF4214}"/>
              </a:ext>
            </a:extLst>
          </p:cNvPr>
          <p:cNvSpPr txBox="1"/>
          <p:nvPr/>
        </p:nvSpPr>
        <p:spPr>
          <a:xfrm>
            <a:off x="2075930" y="223110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C5F4ECE-3003-4282-BA2E-53DA0063CA91}"/>
              </a:ext>
            </a:extLst>
          </p:cNvPr>
          <p:cNvSpPr txBox="1"/>
          <p:nvPr/>
        </p:nvSpPr>
        <p:spPr>
          <a:xfrm>
            <a:off x="3134428" y="2238581"/>
            <a:ext cx="51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3ED86A20-3C96-41F7-A6A4-C4AEC7F98318}"/>
              </a:ext>
            </a:extLst>
          </p:cNvPr>
          <p:cNvSpPr txBox="1"/>
          <p:nvPr/>
        </p:nvSpPr>
        <p:spPr>
          <a:xfrm>
            <a:off x="3715706" y="2238581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A</a:t>
            </a:r>
            <a:endParaRPr lang="es-ES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CC258CB-48FE-4176-9DD5-197DD32570B4}"/>
              </a:ext>
            </a:extLst>
          </p:cNvPr>
          <p:cNvSpPr txBox="1"/>
          <p:nvPr/>
        </p:nvSpPr>
        <p:spPr>
          <a:xfrm>
            <a:off x="4854778" y="221840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BDBF8B7-2141-4E95-94F8-37E28E1FA7E2}"/>
              </a:ext>
            </a:extLst>
          </p:cNvPr>
          <p:cNvSpPr txBox="1"/>
          <p:nvPr/>
        </p:nvSpPr>
        <p:spPr>
          <a:xfrm>
            <a:off x="4280207" y="222475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B</a:t>
            </a:r>
            <a:endParaRPr lang="es-ES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90A18246-97CE-4504-B8AD-00B23CC38C39}"/>
              </a:ext>
            </a:extLst>
          </p:cNvPr>
          <p:cNvSpPr txBox="1"/>
          <p:nvPr/>
        </p:nvSpPr>
        <p:spPr>
          <a:xfrm>
            <a:off x="1508957" y="1753353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1</a:t>
            </a: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C2E69088-F03B-4011-B093-6F229676FC4A}"/>
              </a:ext>
            </a:extLst>
          </p:cNvPr>
          <p:cNvCxnSpPr>
            <a:cxnSpLocks/>
          </p:cNvCxnSpPr>
          <p:nvPr/>
        </p:nvCxnSpPr>
        <p:spPr>
          <a:xfrm>
            <a:off x="969502" y="2122685"/>
            <a:ext cx="1548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02EDD510-D62F-459C-80F4-84140882E42C}"/>
              </a:ext>
            </a:extLst>
          </p:cNvPr>
          <p:cNvCxnSpPr/>
          <p:nvPr/>
        </p:nvCxnSpPr>
        <p:spPr>
          <a:xfrm>
            <a:off x="975852" y="2111814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0B0D205A-0A0B-47EC-96AC-ECBA6ACD1CF9}"/>
              </a:ext>
            </a:extLst>
          </p:cNvPr>
          <p:cNvCxnSpPr/>
          <p:nvPr/>
        </p:nvCxnSpPr>
        <p:spPr>
          <a:xfrm>
            <a:off x="2514071" y="2111814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BAFDCB75-0CCB-4E11-AB31-B070DFB82E65}"/>
              </a:ext>
            </a:extLst>
          </p:cNvPr>
          <p:cNvCxnSpPr/>
          <p:nvPr/>
        </p:nvCxnSpPr>
        <p:spPr>
          <a:xfrm>
            <a:off x="3179302" y="2591741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4A8D50DE-54CD-4E7B-8701-1E81BF791EF1}"/>
              </a:ext>
            </a:extLst>
          </p:cNvPr>
          <p:cNvCxnSpPr/>
          <p:nvPr/>
        </p:nvCxnSpPr>
        <p:spPr>
          <a:xfrm>
            <a:off x="3734470" y="259408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0270B904-D961-4994-8606-8AB3AE514997}"/>
              </a:ext>
            </a:extLst>
          </p:cNvPr>
          <p:cNvCxnSpPr/>
          <p:nvPr/>
        </p:nvCxnSpPr>
        <p:spPr>
          <a:xfrm>
            <a:off x="4284102" y="258773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BB148966-4F21-4B02-8A7B-F454CAECFAD6}"/>
              </a:ext>
            </a:extLst>
          </p:cNvPr>
          <p:cNvCxnSpPr/>
          <p:nvPr/>
        </p:nvCxnSpPr>
        <p:spPr>
          <a:xfrm>
            <a:off x="2615824" y="2594272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A3D710C5-D60E-414A-9850-A4F9A6A667F4}"/>
              </a:ext>
            </a:extLst>
          </p:cNvPr>
          <p:cNvCxnSpPr/>
          <p:nvPr/>
        </p:nvCxnSpPr>
        <p:spPr>
          <a:xfrm>
            <a:off x="4840498" y="258773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D1ABDCC2-B21B-4D82-A366-14DD1B31A44D}"/>
              </a:ext>
            </a:extLst>
          </p:cNvPr>
          <p:cNvCxnSpPr/>
          <p:nvPr/>
        </p:nvCxnSpPr>
        <p:spPr>
          <a:xfrm>
            <a:off x="5361825" y="258773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uadroTexto 43">
            <a:extLst>
              <a:ext uri="{FF2B5EF4-FFF2-40B4-BE49-F238E27FC236}">
                <a16:creationId xmlns:a16="http://schemas.microsoft.com/office/drawing/2014/main" id="{98E74CC9-B42C-4EF7-A059-F8B2ACA4F98E}"/>
              </a:ext>
            </a:extLst>
          </p:cNvPr>
          <p:cNvSpPr txBox="1"/>
          <p:nvPr/>
        </p:nvSpPr>
        <p:spPr>
          <a:xfrm>
            <a:off x="4014749" y="1746737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2</a:t>
            </a:r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9DC6C629-89EB-4C4D-B59F-C03053A1FF9D}"/>
              </a:ext>
            </a:extLst>
          </p:cNvPr>
          <p:cNvCxnSpPr>
            <a:cxnSpLocks/>
          </p:cNvCxnSpPr>
          <p:nvPr/>
        </p:nvCxnSpPr>
        <p:spPr>
          <a:xfrm>
            <a:off x="3179274" y="2117536"/>
            <a:ext cx="2088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07A12136-0BF6-4DFB-885C-41B63CA2027C}"/>
              </a:ext>
            </a:extLst>
          </p:cNvPr>
          <p:cNvCxnSpPr/>
          <p:nvPr/>
        </p:nvCxnSpPr>
        <p:spPr>
          <a:xfrm>
            <a:off x="3185624" y="210666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0782D958-4695-4647-B62C-528DA10F82CC}"/>
              </a:ext>
            </a:extLst>
          </p:cNvPr>
          <p:cNvCxnSpPr/>
          <p:nvPr/>
        </p:nvCxnSpPr>
        <p:spPr>
          <a:xfrm>
            <a:off x="5276293" y="210666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4A57467A-1DF4-4D56-947B-B41B0A9ADDB5}"/>
              </a:ext>
            </a:extLst>
          </p:cNvPr>
          <p:cNvCxnSpPr/>
          <p:nvPr/>
        </p:nvCxnSpPr>
        <p:spPr>
          <a:xfrm>
            <a:off x="6847999" y="1370461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8C2C1525-0B13-48F8-A4B9-6AC0C437AE3C}"/>
              </a:ext>
            </a:extLst>
          </p:cNvPr>
          <p:cNvCxnSpPr/>
          <p:nvPr/>
        </p:nvCxnSpPr>
        <p:spPr>
          <a:xfrm>
            <a:off x="7403167" y="137280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B93D7805-72FD-470D-8AA4-167FEB0E5938}"/>
              </a:ext>
            </a:extLst>
          </p:cNvPr>
          <p:cNvCxnSpPr/>
          <p:nvPr/>
        </p:nvCxnSpPr>
        <p:spPr>
          <a:xfrm>
            <a:off x="7952799" y="136645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id="{E845CCF1-9F60-4C15-BD22-9415E47571D8}"/>
              </a:ext>
            </a:extLst>
          </p:cNvPr>
          <p:cNvCxnSpPr/>
          <p:nvPr/>
        </p:nvCxnSpPr>
        <p:spPr>
          <a:xfrm>
            <a:off x="6284521" y="1372992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uadroTexto 52">
            <a:extLst>
              <a:ext uri="{FF2B5EF4-FFF2-40B4-BE49-F238E27FC236}">
                <a16:creationId xmlns:a16="http://schemas.microsoft.com/office/drawing/2014/main" id="{FEABF485-B963-40F6-8178-D26CCCAFDCE4}"/>
              </a:ext>
            </a:extLst>
          </p:cNvPr>
          <p:cNvSpPr txBox="1"/>
          <p:nvPr/>
        </p:nvSpPr>
        <p:spPr>
          <a:xfrm>
            <a:off x="6276788" y="1003474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B71F843A-B11F-4DE7-AEB1-2BC89F472C4B}"/>
              </a:ext>
            </a:extLst>
          </p:cNvPr>
          <p:cNvSpPr txBox="1"/>
          <p:nvPr/>
        </p:nvSpPr>
        <p:spPr>
          <a:xfrm>
            <a:off x="8457824" y="1003474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EB657F4F-2D6E-49EB-908A-B6B9EDB8B198}"/>
              </a:ext>
            </a:extLst>
          </p:cNvPr>
          <p:cNvSpPr txBox="1"/>
          <p:nvPr/>
        </p:nvSpPr>
        <p:spPr>
          <a:xfrm>
            <a:off x="11228612" y="1010951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C5B007FD-AC28-4515-9481-A5F2FAA7BC83}"/>
              </a:ext>
            </a:extLst>
          </p:cNvPr>
          <p:cNvSpPr txBox="1"/>
          <p:nvPr/>
        </p:nvSpPr>
        <p:spPr>
          <a:xfrm>
            <a:off x="6724330" y="1003474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963CC14B-0476-4891-98B7-A22832D5D5F1}"/>
              </a:ext>
            </a:extLst>
          </p:cNvPr>
          <p:cNvSpPr txBox="1"/>
          <p:nvPr/>
        </p:nvSpPr>
        <p:spPr>
          <a:xfrm>
            <a:off x="7434606" y="101095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BF5B77D8-12E4-4F64-B2BB-B5EFDB86B6C5}"/>
              </a:ext>
            </a:extLst>
          </p:cNvPr>
          <p:cNvSpPr txBox="1"/>
          <p:nvPr/>
        </p:nvSpPr>
        <p:spPr>
          <a:xfrm>
            <a:off x="7954427" y="100347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D7008D3C-47BE-41A3-811E-1226632BC377}"/>
              </a:ext>
            </a:extLst>
          </p:cNvPr>
          <p:cNvSpPr txBox="1"/>
          <p:nvPr/>
        </p:nvSpPr>
        <p:spPr>
          <a:xfrm>
            <a:off x="9012925" y="1010951"/>
            <a:ext cx="51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7C72E51D-C46B-4EF2-BE4E-FCD74976C3DC}"/>
              </a:ext>
            </a:extLst>
          </p:cNvPr>
          <p:cNvSpPr txBox="1"/>
          <p:nvPr/>
        </p:nvSpPr>
        <p:spPr>
          <a:xfrm>
            <a:off x="9594203" y="1010951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A</a:t>
            </a:r>
            <a:endParaRPr lang="es-ES" dirty="0"/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C5E63D66-E4A4-4D59-9B0F-B364ADEE773B}"/>
              </a:ext>
            </a:extLst>
          </p:cNvPr>
          <p:cNvSpPr txBox="1"/>
          <p:nvPr/>
        </p:nvSpPr>
        <p:spPr>
          <a:xfrm>
            <a:off x="10733275" y="99077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D423A830-25D3-495A-B6A8-9EE140C0C36C}"/>
              </a:ext>
            </a:extLst>
          </p:cNvPr>
          <p:cNvSpPr txBox="1"/>
          <p:nvPr/>
        </p:nvSpPr>
        <p:spPr>
          <a:xfrm>
            <a:off x="10158704" y="99712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B</a:t>
            </a:r>
            <a:endParaRPr lang="es-ES" dirty="0"/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B400ADFC-2A1D-4764-BD5F-95C58130053B}"/>
              </a:ext>
            </a:extLst>
          </p:cNvPr>
          <p:cNvSpPr txBox="1"/>
          <p:nvPr/>
        </p:nvSpPr>
        <p:spPr>
          <a:xfrm>
            <a:off x="7387454" y="525723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1</a:t>
            </a:r>
          </a:p>
        </p:txBody>
      </p: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944C7274-A03B-4ED9-911B-E31384B6215F}"/>
              </a:ext>
            </a:extLst>
          </p:cNvPr>
          <p:cNvCxnSpPr>
            <a:cxnSpLocks/>
          </p:cNvCxnSpPr>
          <p:nvPr/>
        </p:nvCxnSpPr>
        <p:spPr>
          <a:xfrm>
            <a:off x="6847999" y="895055"/>
            <a:ext cx="1548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B6093F18-0026-4223-BF6B-688D8F960ECB}"/>
              </a:ext>
            </a:extLst>
          </p:cNvPr>
          <p:cNvCxnSpPr/>
          <p:nvPr/>
        </p:nvCxnSpPr>
        <p:spPr>
          <a:xfrm>
            <a:off x="6854349" y="884184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>
            <a:extLst>
              <a:ext uri="{FF2B5EF4-FFF2-40B4-BE49-F238E27FC236}">
                <a16:creationId xmlns:a16="http://schemas.microsoft.com/office/drawing/2014/main" id="{DE62BDFA-42D2-45D2-9FC4-FD62ADC5C0EA}"/>
              </a:ext>
            </a:extLst>
          </p:cNvPr>
          <p:cNvCxnSpPr/>
          <p:nvPr/>
        </p:nvCxnSpPr>
        <p:spPr>
          <a:xfrm>
            <a:off x="8392568" y="884184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3E1D37DB-1C71-4CCA-A0CB-B3DF1C80C034}"/>
              </a:ext>
            </a:extLst>
          </p:cNvPr>
          <p:cNvCxnSpPr/>
          <p:nvPr/>
        </p:nvCxnSpPr>
        <p:spPr>
          <a:xfrm>
            <a:off x="9057799" y="1364111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7EA349FE-DB20-4494-BACF-824036C37535}"/>
              </a:ext>
            </a:extLst>
          </p:cNvPr>
          <p:cNvCxnSpPr/>
          <p:nvPr/>
        </p:nvCxnSpPr>
        <p:spPr>
          <a:xfrm>
            <a:off x="9612967" y="136645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id="{0EE21E10-4147-494A-A235-2B475FF03F3A}"/>
              </a:ext>
            </a:extLst>
          </p:cNvPr>
          <p:cNvCxnSpPr/>
          <p:nvPr/>
        </p:nvCxnSpPr>
        <p:spPr>
          <a:xfrm>
            <a:off x="10162599" y="136010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>
            <a:extLst>
              <a:ext uri="{FF2B5EF4-FFF2-40B4-BE49-F238E27FC236}">
                <a16:creationId xmlns:a16="http://schemas.microsoft.com/office/drawing/2014/main" id="{FD0B29E7-13C1-4741-81B5-9DD4836BB636}"/>
              </a:ext>
            </a:extLst>
          </p:cNvPr>
          <p:cNvCxnSpPr/>
          <p:nvPr/>
        </p:nvCxnSpPr>
        <p:spPr>
          <a:xfrm>
            <a:off x="8494321" y="1366642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E32372A0-FDDA-4EFA-AAEC-B3964E4023FA}"/>
              </a:ext>
            </a:extLst>
          </p:cNvPr>
          <p:cNvCxnSpPr/>
          <p:nvPr/>
        </p:nvCxnSpPr>
        <p:spPr>
          <a:xfrm>
            <a:off x="10718995" y="136010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FC0DE7F6-A9C0-4B9B-8983-3B4DDC375B99}"/>
              </a:ext>
            </a:extLst>
          </p:cNvPr>
          <p:cNvCxnSpPr/>
          <p:nvPr/>
        </p:nvCxnSpPr>
        <p:spPr>
          <a:xfrm>
            <a:off x="11240322" y="136010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CuadroTexto 72">
            <a:extLst>
              <a:ext uri="{FF2B5EF4-FFF2-40B4-BE49-F238E27FC236}">
                <a16:creationId xmlns:a16="http://schemas.microsoft.com/office/drawing/2014/main" id="{F4629CB3-9CA6-44A3-8BD0-6960C1D38DAC}"/>
              </a:ext>
            </a:extLst>
          </p:cNvPr>
          <p:cNvSpPr txBox="1"/>
          <p:nvPr/>
        </p:nvSpPr>
        <p:spPr>
          <a:xfrm>
            <a:off x="9893246" y="519107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2</a:t>
            </a:r>
          </a:p>
        </p:txBody>
      </p: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7363AA72-9C6C-4048-B411-81ABD55DDC0D}"/>
              </a:ext>
            </a:extLst>
          </p:cNvPr>
          <p:cNvCxnSpPr>
            <a:cxnSpLocks/>
          </p:cNvCxnSpPr>
          <p:nvPr/>
        </p:nvCxnSpPr>
        <p:spPr>
          <a:xfrm>
            <a:off x="9057771" y="889906"/>
            <a:ext cx="2088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41ECED34-71EE-4B34-BEEB-1BE1E8F7A92D}"/>
              </a:ext>
            </a:extLst>
          </p:cNvPr>
          <p:cNvCxnSpPr/>
          <p:nvPr/>
        </p:nvCxnSpPr>
        <p:spPr>
          <a:xfrm>
            <a:off x="9064121" y="87903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CF5786C2-DA4C-4557-B41E-71B7040CCFCC}"/>
              </a:ext>
            </a:extLst>
          </p:cNvPr>
          <p:cNvCxnSpPr/>
          <p:nvPr/>
        </p:nvCxnSpPr>
        <p:spPr>
          <a:xfrm>
            <a:off x="11154790" y="87903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ángulo 76">
            <a:extLst>
              <a:ext uri="{FF2B5EF4-FFF2-40B4-BE49-F238E27FC236}">
                <a16:creationId xmlns:a16="http://schemas.microsoft.com/office/drawing/2014/main" id="{97E3D5E6-385D-4BE6-8AC7-4918C80BC42F}"/>
              </a:ext>
            </a:extLst>
          </p:cNvPr>
          <p:cNvSpPr/>
          <p:nvPr/>
        </p:nvSpPr>
        <p:spPr>
          <a:xfrm>
            <a:off x="594804" y="2706453"/>
            <a:ext cx="4900473" cy="3791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6969321E-A36E-418E-8C79-7DF7FB2D6325}"/>
              </a:ext>
            </a:extLst>
          </p:cNvPr>
          <p:cNvSpPr txBox="1"/>
          <p:nvPr/>
        </p:nvSpPr>
        <p:spPr>
          <a:xfrm>
            <a:off x="2361182" y="587069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hnRNPK</a:t>
            </a:r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DC460003-6410-4B44-8770-4AB04ECB0C90}"/>
              </a:ext>
            </a:extLst>
          </p:cNvPr>
          <p:cNvSpPr/>
          <p:nvPr/>
        </p:nvSpPr>
        <p:spPr>
          <a:xfrm>
            <a:off x="6763460" y="2172555"/>
            <a:ext cx="4476862" cy="3791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10DA6947-4F5A-4759-B4DE-FFAEF2BE6D69}"/>
              </a:ext>
            </a:extLst>
          </p:cNvPr>
          <p:cNvSpPr txBox="1"/>
          <p:nvPr/>
        </p:nvSpPr>
        <p:spPr>
          <a:xfrm>
            <a:off x="8755900" y="5957146"/>
            <a:ext cx="489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dirty="0"/>
              <a:t>IR</a:t>
            </a:r>
            <a:r>
              <a:rPr lang="el-GR" dirty="0"/>
              <a:t>β</a:t>
            </a:r>
            <a:endParaRPr lang="es-ES" dirty="0"/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DE8B543E-2353-40ED-A4FE-D132E5F25B5C}"/>
              </a:ext>
            </a:extLst>
          </p:cNvPr>
          <p:cNvSpPr txBox="1"/>
          <p:nvPr/>
        </p:nvSpPr>
        <p:spPr>
          <a:xfrm>
            <a:off x="9126519" y="5957146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2" name="CuadroTexto 81">
            <a:extLst>
              <a:ext uri="{FF2B5EF4-FFF2-40B4-BE49-F238E27FC236}">
                <a16:creationId xmlns:a16="http://schemas.microsoft.com/office/drawing/2014/main" id="{0D31A0EA-D5E0-42F5-9DA1-33B383F3D327}"/>
              </a:ext>
            </a:extLst>
          </p:cNvPr>
          <p:cNvSpPr txBox="1"/>
          <p:nvPr/>
        </p:nvSpPr>
        <p:spPr>
          <a:xfrm>
            <a:off x="3179274" y="587069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accent6"/>
                </a:solidFill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3278888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8CC2FAC-45D3-426C-A7F8-B98724CA50DE}"/>
              </a:ext>
            </a:extLst>
          </p:cNvPr>
          <p:cNvSpPr txBox="1"/>
          <p:nvPr/>
        </p:nvSpPr>
        <p:spPr>
          <a:xfrm>
            <a:off x="727969" y="1615736"/>
            <a:ext cx="732335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-Tratamientos con insulina 100nM a tiempos de 0, 12 y 24 horas</a:t>
            </a:r>
          </a:p>
          <a:p>
            <a:r>
              <a:rPr lang="es-ES" dirty="0"/>
              <a:t>-Sin </a:t>
            </a:r>
            <a:r>
              <a:rPr lang="es-ES" dirty="0" err="1"/>
              <a:t>sonicar</a:t>
            </a:r>
            <a:endParaRPr lang="es-ES" dirty="0"/>
          </a:p>
          <a:p>
            <a:r>
              <a:rPr lang="es-ES" dirty="0"/>
              <a:t>-Concentraciones: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t0 --&gt; [   ] = 3,55ug/</a:t>
            </a:r>
            <a:r>
              <a:rPr lang="es-ES" dirty="0" err="1"/>
              <a:t>uL</a:t>
            </a:r>
            <a:endParaRPr lang="es-ES" dirty="0"/>
          </a:p>
          <a:p>
            <a:pPr lvl="1"/>
            <a:r>
              <a:rPr lang="es-ES" dirty="0" err="1"/>
              <a:t>Ins</a:t>
            </a:r>
            <a:r>
              <a:rPr lang="es-ES" dirty="0"/>
              <a:t> t12-1 --&gt; [   ] = 3,85ug/</a:t>
            </a:r>
            <a:r>
              <a:rPr lang="es-ES" dirty="0" err="1"/>
              <a:t>uL</a:t>
            </a:r>
            <a:endParaRPr lang="es-ES" dirty="0"/>
          </a:p>
          <a:p>
            <a:pPr lvl="1"/>
            <a:r>
              <a:rPr lang="es-ES" dirty="0" err="1"/>
              <a:t>Ins</a:t>
            </a:r>
            <a:r>
              <a:rPr lang="es-ES" dirty="0"/>
              <a:t> t12-2 --&gt; [   ] = 3,35ug/</a:t>
            </a:r>
            <a:r>
              <a:rPr lang="es-ES" dirty="0" err="1"/>
              <a:t>uL</a:t>
            </a:r>
            <a:endParaRPr lang="es-ES" dirty="0"/>
          </a:p>
          <a:p>
            <a:pPr lvl="1"/>
            <a:r>
              <a:rPr lang="es-ES" dirty="0" err="1"/>
              <a:t>Ins</a:t>
            </a:r>
            <a:r>
              <a:rPr lang="es-ES" dirty="0"/>
              <a:t> t24-1 --&gt; [   ] = 2,90ug/</a:t>
            </a:r>
            <a:r>
              <a:rPr lang="es-ES" dirty="0" err="1"/>
              <a:t>uL</a:t>
            </a:r>
            <a:endParaRPr lang="es-ES" dirty="0"/>
          </a:p>
          <a:p>
            <a:pPr lvl="1"/>
            <a:r>
              <a:rPr lang="es-ES" dirty="0" err="1"/>
              <a:t>Ins</a:t>
            </a:r>
            <a:r>
              <a:rPr lang="es-ES" dirty="0"/>
              <a:t> t12-2 --&gt; [   ] = 2,60ug/</a:t>
            </a:r>
            <a:r>
              <a:rPr lang="es-ES" dirty="0" err="1"/>
              <a:t>uL</a:t>
            </a:r>
            <a:endParaRPr lang="es-ES" dirty="0"/>
          </a:p>
          <a:p>
            <a:endParaRPr lang="es-ES" dirty="0"/>
          </a:p>
          <a:p>
            <a:r>
              <a:rPr lang="es-ES" dirty="0"/>
              <a:t>-No se usa porque se decide no utilizar extractos de proteína total sin </a:t>
            </a:r>
            <a:r>
              <a:rPr lang="es-ES" dirty="0" err="1"/>
              <a:t>sonicar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2824675-5E2C-4B9B-8657-375CFBFDBF46}"/>
              </a:ext>
            </a:extLst>
          </p:cNvPr>
          <p:cNvSpPr txBox="1"/>
          <p:nvPr/>
        </p:nvSpPr>
        <p:spPr>
          <a:xfrm>
            <a:off x="727969" y="594804"/>
            <a:ext cx="3294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– Experimento 2 – IP prueba 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BC65736-24A3-472F-8077-38611578566D}"/>
              </a:ext>
            </a:extLst>
          </p:cNvPr>
          <p:cNvSpPr txBox="1"/>
          <p:nvPr/>
        </p:nvSpPr>
        <p:spPr>
          <a:xfrm>
            <a:off x="1021819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10/07/19</a:t>
            </a:r>
          </a:p>
        </p:txBody>
      </p:sp>
    </p:spTree>
    <p:extLst>
      <p:ext uri="{BB962C8B-B14F-4D97-AF65-F5344CB8AC3E}">
        <p14:creationId xmlns:p14="http://schemas.microsoft.com/office/powerpoint/2010/main" val="1910820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3FE07B3-B729-4BF1-A164-41FFFBCAB6A5}"/>
              </a:ext>
            </a:extLst>
          </p:cNvPr>
          <p:cNvSpPr txBox="1"/>
          <p:nvPr/>
        </p:nvSpPr>
        <p:spPr>
          <a:xfrm>
            <a:off x="727969" y="1429305"/>
            <a:ext cx="6898620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-Tratamientos con insulina 100nM a tiempos de 0, 12 y 24 horas</a:t>
            </a:r>
          </a:p>
          <a:p>
            <a:r>
              <a:rPr lang="es-ES" dirty="0"/>
              <a:t>-</a:t>
            </a:r>
            <a:r>
              <a:rPr lang="es-ES" dirty="0" err="1"/>
              <a:t>Sonicado</a:t>
            </a:r>
            <a:endParaRPr lang="es-ES" dirty="0"/>
          </a:p>
          <a:p>
            <a:r>
              <a:rPr lang="es-ES" dirty="0"/>
              <a:t>-WCE, cantidad de proteína = 500µg</a:t>
            </a:r>
          </a:p>
          <a:p>
            <a:r>
              <a:rPr lang="es-ES" dirty="0"/>
              <a:t>-Concentraciones:</a:t>
            </a:r>
          </a:p>
          <a:p>
            <a:pPr lvl="1"/>
            <a:r>
              <a:rPr lang="es-ES" dirty="0"/>
              <a:t>IP1(WCE)--&gt; [   ] = 4,94µg/µL --&gt; 101,2µL</a:t>
            </a:r>
          </a:p>
          <a:p>
            <a:pPr lvl="1"/>
            <a:r>
              <a:rPr lang="es-ES" dirty="0"/>
              <a:t>IP2(WCE)--&gt; [   ] = 3,6µg/µL --&gt; 139µL</a:t>
            </a:r>
          </a:p>
          <a:p>
            <a:pPr lvl="1"/>
            <a:r>
              <a:rPr lang="es-ES" dirty="0"/>
              <a:t>Volumen igualado a 500µL</a:t>
            </a:r>
          </a:p>
          <a:p>
            <a:r>
              <a:rPr lang="es-ES" dirty="0"/>
              <a:t>-Dos anticuerpos </a:t>
            </a:r>
            <a:r>
              <a:rPr lang="el-GR" dirty="0"/>
              <a:t>α</a:t>
            </a:r>
            <a:r>
              <a:rPr lang="es-ES" dirty="0"/>
              <a:t>-hnRNPK: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hnRNPK Santa Cruz </a:t>
            </a:r>
            <a:r>
              <a:rPr lang="es-ES" dirty="0" err="1"/>
              <a:t>Biotechnologies</a:t>
            </a:r>
            <a:r>
              <a:rPr lang="es-ES" dirty="0"/>
              <a:t> </a:t>
            </a:r>
            <a:r>
              <a:rPr lang="es-ES" dirty="0">
                <a:solidFill>
                  <a:srgbClr val="FF0000"/>
                </a:solidFill>
              </a:rPr>
              <a:t>(s.c.)</a:t>
            </a:r>
            <a:r>
              <a:rPr lang="es-ES" dirty="0"/>
              <a:t> --&gt; mouse --&gt; IP1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hnRNPK Cell </a:t>
            </a:r>
            <a:r>
              <a:rPr lang="es-ES" dirty="0" err="1"/>
              <a:t>Signaling</a:t>
            </a:r>
            <a:r>
              <a:rPr lang="es-ES" dirty="0"/>
              <a:t> </a:t>
            </a:r>
            <a:r>
              <a:rPr lang="es-ES" dirty="0">
                <a:solidFill>
                  <a:srgbClr val="00B0F0"/>
                </a:solidFill>
              </a:rPr>
              <a:t>(</a:t>
            </a:r>
            <a:r>
              <a:rPr lang="es-ES" dirty="0" err="1">
                <a:solidFill>
                  <a:srgbClr val="00B0F0"/>
                </a:solidFill>
              </a:rPr>
              <a:t>c.s</a:t>
            </a:r>
            <a:r>
              <a:rPr lang="es-ES" dirty="0">
                <a:solidFill>
                  <a:srgbClr val="00B0F0"/>
                </a:solidFill>
              </a:rPr>
              <a:t>.)</a:t>
            </a:r>
            <a:r>
              <a:rPr lang="es-ES" dirty="0"/>
              <a:t> --&gt; </a:t>
            </a:r>
            <a:r>
              <a:rPr lang="es-ES" dirty="0" err="1"/>
              <a:t>rabbit</a:t>
            </a:r>
            <a:r>
              <a:rPr lang="es-ES" dirty="0"/>
              <a:t> --&gt; IP2</a:t>
            </a:r>
          </a:p>
          <a:p>
            <a:r>
              <a:rPr lang="es-ES" dirty="0"/>
              <a:t>-Condiciones de la IP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10 µg de IgG </a:t>
            </a:r>
            <a:r>
              <a:rPr lang="el-GR" dirty="0"/>
              <a:t>α</a:t>
            </a:r>
            <a:r>
              <a:rPr lang="es-ES" dirty="0"/>
              <a:t>-hnRNPK </a:t>
            </a:r>
            <a:r>
              <a:rPr lang="es-ES" dirty="0">
                <a:solidFill>
                  <a:srgbClr val="FF0000"/>
                </a:solidFill>
              </a:rPr>
              <a:t>(s.c.)</a:t>
            </a:r>
            <a:r>
              <a:rPr lang="es-ES" dirty="0"/>
              <a:t> y 2 µg de IgG </a:t>
            </a:r>
            <a:r>
              <a:rPr lang="el-GR" dirty="0"/>
              <a:t>α</a:t>
            </a:r>
            <a:r>
              <a:rPr lang="es-ES" dirty="0"/>
              <a:t>-hnRNPK </a:t>
            </a:r>
            <a:r>
              <a:rPr lang="es-ES" dirty="0">
                <a:solidFill>
                  <a:srgbClr val="00B0F0"/>
                </a:solidFill>
              </a:rPr>
              <a:t>(</a:t>
            </a:r>
            <a:r>
              <a:rPr lang="es-ES" dirty="0" err="1">
                <a:solidFill>
                  <a:srgbClr val="00B0F0"/>
                </a:solidFill>
              </a:rPr>
              <a:t>c.s</a:t>
            </a:r>
            <a:r>
              <a:rPr lang="es-ES" dirty="0">
                <a:solidFill>
                  <a:srgbClr val="00B0F0"/>
                </a:solidFill>
              </a:rPr>
              <a:t>.)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Unión </a:t>
            </a:r>
            <a:r>
              <a:rPr lang="es-ES" dirty="0" err="1"/>
              <a:t>DB≡Ab</a:t>
            </a:r>
            <a:r>
              <a:rPr lang="es-ES" dirty="0"/>
              <a:t> --&gt; </a:t>
            </a:r>
            <a:r>
              <a:rPr lang="es-ES" dirty="0" err="1"/>
              <a:t>DB≡Ab≡proteína</a:t>
            </a:r>
            <a:endParaRPr lang="es-ES" dirty="0"/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Elución --&gt; buffer de lisis de WB y azul de bromofenol + 95ºC 5’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IP1 con </a:t>
            </a:r>
            <a:r>
              <a:rPr lang="es-ES" dirty="0">
                <a:solidFill>
                  <a:srgbClr val="FF0000"/>
                </a:solidFill>
              </a:rPr>
              <a:t>(s.c.)</a:t>
            </a:r>
            <a:r>
              <a:rPr lang="es-ES" dirty="0"/>
              <a:t> y revelado con </a:t>
            </a:r>
            <a:r>
              <a:rPr lang="es-ES" dirty="0">
                <a:solidFill>
                  <a:srgbClr val="00B0F0"/>
                </a:solidFill>
              </a:rPr>
              <a:t>(</a:t>
            </a:r>
            <a:r>
              <a:rPr lang="es-ES" dirty="0" err="1">
                <a:solidFill>
                  <a:srgbClr val="00B0F0"/>
                </a:solidFill>
              </a:rPr>
              <a:t>c.s</a:t>
            </a:r>
            <a:r>
              <a:rPr lang="es-ES" dirty="0">
                <a:solidFill>
                  <a:srgbClr val="00B0F0"/>
                </a:solidFill>
              </a:rPr>
              <a:t>.)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IP2 con </a:t>
            </a:r>
            <a:r>
              <a:rPr lang="es-ES" dirty="0">
                <a:solidFill>
                  <a:srgbClr val="00B0F0"/>
                </a:solidFill>
              </a:rPr>
              <a:t>(</a:t>
            </a:r>
            <a:r>
              <a:rPr lang="es-ES" dirty="0" err="1">
                <a:solidFill>
                  <a:srgbClr val="00B0F0"/>
                </a:solidFill>
              </a:rPr>
              <a:t>c.s</a:t>
            </a:r>
            <a:r>
              <a:rPr lang="es-ES" dirty="0">
                <a:solidFill>
                  <a:srgbClr val="00B0F0"/>
                </a:solidFill>
              </a:rPr>
              <a:t>.) </a:t>
            </a:r>
            <a:r>
              <a:rPr lang="es-ES" dirty="0"/>
              <a:t>y revelado con </a:t>
            </a:r>
            <a:r>
              <a:rPr lang="es-ES" dirty="0">
                <a:solidFill>
                  <a:srgbClr val="FF0000"/>
                </a:solidFill>
              </a:rPr>
              <a:t>(s.c.)</a:t>
            </a:r>
            <a:r>
              <a:rPr lang="es-ES" dirty="0"/>
              <a:t> </a:t>
            </a:r>
          </a:p>
          <a:p>
            <a:r>
              <a:rPr lang="es-ES" dirty="0"/>
              <a:t>-Cargamos 25µg de Input y SN</a:t>
            </a:r>
          </a:p>
          <a:p>
            <a:pPr lvl="1"/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88E4262-3043-4CCA-BC57-1481255AA74C}"/>
              </a:ext>
            </a:extLst>
          </p:cNvPr>
          <p:cNvSpPr txBox="1"/>
          <p:nvPr/>
        </p:nvSpPr>
        <p:spPr>
          <a:xfrm>
            <a:off x="727969" y="594804"/>
            <a:ext cx="324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– Experimento 3 – IP prueba 2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FD422F7-A67B-4804-93DE-E65A895F1C25}"/>
              </a:ext>
            </a:extLst>
          </p:cNvPr>
          <p:cNvSpPr txBox="1"/>
          <p:nvPr/>
        </p:nvSpPr>
        <p:spPr>
          <a:xfrm>
            <a:off x="1021819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18/07/19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86AF52C5-1BAC-46AA-965B-2DE4B3915C19}"/>
              </a:ext>
            </a:extLst>
          </p:cNvPr>
          <p:cNvSpPr/>
          <p:nvPr/>
        </p:nvSpPr>
        <p:spPr>
          <a:xfrm>
            <a:off x="1012052" y="5374207"/>
            <a:ext cx="180000" cy="180000"/>
          </a:xfrm>
          <a:prstGeom prst="ellipse">
            <a:avLst/>
          </a:prstGeom>
          <a:noFill/>
          <a:ln w="5715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AB62245-C7A2-4A26-A8B2-48C272643627}"/>
              </a:ext>
            </a:extLst>
          </p:cNvPr>
          <p:cNvSpPr txBox="1"/>
          <p:nvPr/>
        </p:nvSpPr>
        <p:spPr>
          <a:xfrm>
            <a:off x="939187" y="5490841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51570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o 30">
            <a:extLst>
              <a:ext uri="{FF2B5EF4-FFF2-40B4-BE49-F238E27FC236}">
                <a16:creationId xmlns:a16="http://schemas.microsoft.com/office/drawing/2014/main" id="{5375C8C9-D2F9-4C58-9F98-0AE4EB5C4D4A}"/>
              </a:ext>
            </a:extLst>
          </p:cNvPr>
          <p:cNvGrpSpPr/>
          <p:nvPr/>
        </p:nvGrpSpPr>
        <p:grpSpPr>
          <a:xfrm>
            <a:off x="5487264" y="1454998"/>
            <a:ext cx="6444324" cy="4445154"/>
            <a:chOff x="3545436" y="1295830"/>
            <a:chExt cx="4896887" cy="2977903"/>
          </a:xfrm>
        </p:grpSpPr>
        <p:sp>
          <p:nvSpPr>
            <p:cNvPr id="30" name="TextBox 38">
              <a:extLst>
                <a:ext uri="{FF2B5EF4-FFF2-40B4-BE49-F238E27FC236}">
                  <a16:creationId xmlns:a16="http://schemas.microsoft.com/office/drawing/2014/main" id="{C59047E4-25CD-48E5-BE2A-D037035C4930}"/>
                </a:ext>
              </a:extLst>
            </p:cNvPr>
            <p:cNvSpPr txBox="1"/>
            <p:nvPr/>
          </p:nvSpPr>
          <p:spPr>
            <a:xfrm>
              <a:off x="5821300" y="1306213"/>
              <a:ext cx="11849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IP: 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cs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WB: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scbt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08C1C5E-7387-4D57-BF03-42D3F2023E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481" r="12021" b="29376"/>
            <a:stretch/>
          </p:blipFill>
          <p:spPr>
            <a:xfrm>
              <a:off x="4446814" y="1876242"/>
              <a:ext cx="2819399" cy="179660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3A1A76A-E9D9-4CAB-BA8B-CFDFB5D16ADC}"/>
                </a:ext>
              </a:extLst>
            </p:cNvPr>
            <p:cNvSpPr txBox="1"/>
            <p:nvPr/>
          </p:nvSpPr>
          <p:spPr>
            <a:xfrm>
              <a:off x="4515909" y="1311542"/>
              <a:ext cx="10823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IP: 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scbt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WB: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cs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6" name="Straight Connector 7">
              <a:extLst>
                <a:ext uri="{FF2B5EF4-FFF2-40B4-BE49-F238E27FC236}">
                  <a16:creationId xmlns:a16="http://schemas.microsoft.com/office/drawing/2014/main" id="{4F9D4D96-3E0A-4E6D-9984-6F2A8501246A}"/>
                </a:ext>
              </a:extLst>
            </p:cNvPr>
            <p:cNvCxnSpPr>
              <a:cxnSpLocks/>
            </p:cNvCxnSpPr>
            <p:nvPr/>
          </p:nvCxnSpPr>
          <p:spPr>
            <a:xfrm>
              <a:off x="4562690" y="1780844"/>
              <a:ext cx="89372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8">
              <a:extLst>
                <a:ext uri="{FF2B5EF4-FFF2-40B4-BE49-F238E27FC236}">
                  <a16:creationId xmlns:a16="http://schemas.microsoft.com/office/drawing/2014/main" id="{34A4839F-BDAB-4B66-B46C-BD4396975A9F}"/>
                </a:ext>
              </a:extLst>
            </p:cNvPr>
            <p:cNvCxnSpPr>
              <a:cxnSpLocks/>
            </p:cNvCxnSpPr>
            <p:nvPr/>
          </p:nvCxnSpPr>
          <p:spPr>
            <a:xfrm>
              <a:off x="5910434" y="1780844"/>
              <a:ext cx="87547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9">
              <a:extLst>
                <a:ext uri="{FF2B5EF4-FFF2-40B4-BE49-F238E27FC236}">
                  <a16:creationId xmlns:a16="http://schemas.microsoft.com/office/drawing/2014/main" id="{23DB3A6A-7E30-4C4E-8912-1405647FF822}"/>
                </a:ext>
              </a:extLst>
            </p:cNvPr>
            <p:cNvSpPr txBox="1"/>
            <p:nvPr/>
          </p:nvSpPr>
          <p:spPr>
            <a:xfrm rot="16200000">
              <a:off x="5447487" y="1396609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Std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10">
              <a:extLst>
                <a:ext uri="{FF2B5EF4-FFF2-40B4-BE49-F238E27FC236}">
                  <a16:creationId xmlns:a16="http://schemas.microsoft.com/office/drawing/2014/main" id="{037B6E81-CA6C-4256-BB09-1D614771B6C8}"/>
                </a:ext>
              </a:extLst>
            </p:cNvPr>
            <p:cNvSpPr txBox="1"/>
            <p:nvPr/>
          </p:nvSpPr>
          <p:spPr>
            <a:xfrm rot="16200000">
              <a:off x="6764437" y="1389446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Std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Straight Connector 11">
              <a:extLst>
                <a:ext uri="{FF2B5EF4-FFF2-40B4-BE49-F238E27FC236}">
                  <a16:creationId xmlns:a16="http://schemas.microsoft.com/office/drawing/2014/main" id="{1FA93E7F-DC9D-42D8-B6EE-F921102C2C06}"/>
                </a:ext>
              </a:extLst>
            </p:cNvPr>
            <p:cNvCxnSpPr>
              <a:cxnSpLocks/>
            </p:cNvCxnSpPr>
            <p:nvPr/>
          </p:nvCxnSpPr>
          <p:spPr>
            <a:xfrm>
              <a:off x="7266214" y="2623546"/>
              <a:ext cx="2476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id="{B95554AF-7F33-4BA1-82CC-4E19A7A717FB}"/>
                </a:ext>
              </a:extLst>
            </p:cNvPr>
            <p:cNvSpPr txBox="1"/>
            <p:nvPr/>
          </p:nvSpPr>
          <p:spPr>
            <a:xfrm>
              <a:off x="7513864" y="2438880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100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kD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2" name="Straight Connector 15">
              <a:extLst>
                <a:ext uri="{FF2B5EF4-FFF2-40B4-BE49-F238E27FC236}">
                  <a16:creationId xmlns:a16="http://schemas.microsoft.com/office/drawing/2014/main" id="{DC7F9084-CC78-48DB-9387-98176EC29BD4}"/>
                </a:ext>
              </a:extLst>
            </p:cNvPr>
            <p:cNvCxnSpPr>
              <a:cxnSpLocks/>
            </p:cNvCxnSpPr>
            <p:nvPr/>
          </p:nvCxnSpPr>
          <p:spPr>
            <a:xfrm>
              <a:off x="7266214" y="2871196"/>
              <a:ext cx="2476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6">
              <a:extLst>
                <a:ext uri="{FF2B5EF4-FFF2-40B4-BE49-F238E27FC236}">
                  <a16:creationId xmlns:a16="http://schemas.microsoft.com/office/drawing/2014/main" id="{21BF840F-E7BA-4C5F-B3D1-81F328AAE966}"/>
                </a:ext>
              </a:extLst>
            </p:cNvPr>
            <p:cNvSpPr txBox="1"/>
            <p:nvPr/>
          </p:nvSpPr>
          <p:spPr>
            <a:xfrm>
              <a:off x="7513863" y="2686530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75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kD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" name="Straight Connector 17">
              <a:extLst>
                <a:ext uri="{FF2B5EF4-FFF2-40B4-BE49-F238E27FC236}">
                  <a16:creationId xmlns:a16="http://schemas.microsoft.com/office/drawing/2014/main" id="{15F9ECBC-BA6C-47A4-88E4-8AB1A5B8CA29}"/>
                </a:ext>
              </a:extLst>
            </p:cNvPr>
            <p:cNvCxnSpPr>
              <a:cxnSpLocks/>
            </p:cNvCxnSpPr>
            <p:nvPr/>
          </p:nvCxnSpPr>
          <p:spPr>
            <a:xfrm>
              <a:off x="7266214" y="3488177"/>
              <a:ext cx="2476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8">
              <a:extLst>
                <a:ext uri="{FF2B5EF4-FFF2-40B4-BE49-F238E27FC236}">
                  <a16:creationId xmlns:a16="http://schemas.microsoft.com/office/drawing/2014/main" id="{E62A7511-B16C-4A82-9719-1B3E25A54328}"/>
                </a:ext>
              </a:extLst>
            </p:cNvPr>
            <p:cNvSpPr txBox="1"/>
            <p:nvPr/>
          </p:nvSpPr>
          <p:spPr>
            <a:xfrm>
              <a:off x="7513863" y="3303511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50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kD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tangle 19">
              <a:extLst>
                <a:ext uri="{FF2B5EF4-FFF2-40B4-BE49-F238E27FC236}">
                  <a16:creationId xmlns:a16="http://schemas.microsoft.com/office/drawing/2014/main" id="{AC61B77A-8B1A-471B-9960-3B82E8FE4932}"/>
                </a:ext>
              </a:extLst>
            </p:cNvPr>
            <p:cNvSpPr/>
            <p:nvPr/>
          </p:nvSpPr>
          <p:spPr>
            <a:xfrm>
              <a:off x="4318573" y="3055862"/>
              <a:ext cx="1296023" cy="247649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20">
              <a:extLst>
                <a:ext uri="{FF2B5EF4-FFF2-40B4-BE49-F238E27FC236}">
                  <a16:creationId xmlns:a16="http://schemas.microsoft.com/office/drawing/2014/main" id="{AD830A5B-2F3D-446F-9D92-2316C79A27C8}"/>
                </a:ext>
              </a:extLst>
            </p:cNvPr>
            <p:cNvSpPr txBox="1"/>
            <p:nvPr/>
          </p:nvSpPr>
          <p:spPr>
            <a:xfrm>
              <a:off x="3545436" y="3055862"/>
              <a:ext cx="10134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err="1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hnRNPK</a:t>
              </a:r>
              <a:endParaRPr lang="en-US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ctangle 22">
              <a:extLst>
                <a:ext uri="{FF2B5EF4-FFF2-40B4-BE49-F238E27FC236}">
                  <a16:creationId xmlns:a16="http://schemas.microsoft.com/office/drawing/2014/main" id="{571A29E8-2535-4A58-9977-EA1F751C6978}"/>
                </a:ext>
              </a:extLst>
            </p:cNvPr>
            <p:cNvSpPr/>
            <p:nvPr/>
          </p:nvSpPr>
          <p:spPr>
            <a:xfrm>
              <a:off x="5776640" y="3055862"/>
              <a:ext cx="1137149" cy="247649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27">
              <a:extLst>
                <a:ext uri="{FF2B5EF4-FFF2-40B4-BE49-F238E27FC236}">
                  <a16:creationId xmlns:a16="http://schemas.microsoft.com/office/drawing/2014/main" id="{4701FCDE-F7F5-48E2-86BF-D4FDF019DDFF}"/>
                </a:ext>
              </a:extLst>
            </p:cNvPr>
            <p:cNvSpPr/>
            <p:nvPr/>
          </p:nvSpPr>
          <p:spPr>
            <a:xfrm>
              <a:off x="4314276" y="2575986"/>
              <a:ext cx="1296023" cy="247649"/>
            </a:xfrm>
            <a:prstGeom prst="rect">
              <a:avLst/>
            </a:prstGeom>
            <a:noFill/>
            <a:ln w="28575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28">
              <a:extLst>
                <a:ext uri="{FF2B5EF4-FFF2-40B4-BE49-F238E27FC236}">
                  <a16:creationId xmlns:a16="http://schemas.microsoft.com/office/drawing/2014/main" id="{17A3858E-F023-4B9A-8D76-42B40C2550AC}"/>
                </a:ext>
              </a:extLst>
            </p:cNvPr>
            <p:cNvSpPr txBox="1"/>
            <p:nvPr/>
          </p:nvSpPr>
          <p:spPr>
            <a:xfrm>
              <a:off x="3635204" y="2587709"/>
              <a:ext cx="92365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¿INSR?</a:t>
              </a:r>
            </a:p>
          </p:txBody>
        </p:sp>
        <p:sp>
          <p:nvSpPr>
            <p:cNvPr id="21" name="TextBox 29">
              <a:extLst>
                <a:ext uri="{FF2B5EF4-FFF2-40B4-BE49-F238E27FC236}">
                  <a16:creationId xmlns:a16="http://schemas.microsoft.com/office/drawing/2014/main" id="{B4FCA8BE-969C-4782-A3CA-6E80850A86FD}"/>
                </a:ext>
              </a:extLst>
            </p:cNvPr>
            <p:cNvSpPr txBox="1"/>
            <p:nvPr/>
          </p:nvSpPr>
          <p:spPr>
            <a:xfrm rot="16200000">
              <a:off x="4348519" y="3740254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Input</a:t>
              </a:r>
            </a:p>
          </p:txBody>
        </p:sp>
        <p:sp>
          <p:nvSpPr>
            <p:cNvPr id="22" name="TextBox 30">
              <a:extLst>
                <a:ext uri="{FF2B5EF4-FFF2-40B4-BE49-F238E27FC236}">
                  <a16:creationId xmlns:a16="http://schemas.microsoft.com/office/drawing/2014/main" id="{A4BA3488-595E-40C9-9565-6A0EA244D3FC}"/>
                </a:ext>
              </a:extLst>
            </p:cNvPr>
            <p:cNvSpPr txBox="1"/>
            <p:nvPr/>
          </p:nvSpPr>
          <p:spPr>
            <a:xfrm rot="16200000">
              <a:off x="4835612" y="3682368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IP</a:t>
              </a:r>
            </a:p>
          </p:txBody>
        </p:sp>
        <p:sp>
          <p:nvSpPr>
            <p:cNvPr id="23" name="TextBox 31">
              <a:extLst>
                <a:ext uri="{FF2B5EF4-FFF2-40B4-BE49-F238E27FC236}">
                  <a16:creationId xmlns:a16="http://schemas.microsoft.com/office/drawing/2014/main" id="{2D731D73-CF02-45D1-AE46-C67B02DC1821}"/>
                </a:ext>
              </a:extLst>
            </p:cNvPr>
            <p:cNvSpPr txBox="1"/>
            <p:nvPr/>
          </p:nvSpPr>
          <p:spPr>
            <a:xfrm rot="16200000">
              <a:off x="5152175" y="3674100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SB</a:t>
              </a:r>
            </a:p>
          </p:txBody>
        </p:sp>
        <p:sp>
          <p:nvSpPr>
            <p:cNvPr id="24" name="TextBox 32">
              <a:extLst>
                <a:ext uri="{FF2B5EF4-FFF2-40B4-BE49-F238E27FC236}">
                  <a16:creationId xmlns:a16="http://schemas.microsoft.com/office/drawing/2014/main" id="{71FDC7A2-309E-463F-BDEE-BB3294BFC141}"/>
                </a:ext>
              </a:extLst>
            </p:cNvPr>
            <p:cNvSpPr txBox="1"/>
            <p:nvPr/>
          </p:nvSpPr>
          <p:spPr>
            <a:xfrm rot="16200000">
              <a:off x="5687755" y="3731717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Input</a:t>
              </a:r>
            </a:p>
          </p:txBody>
        </p:sp>
        <p:sp>
          <p:nvSpPr>
            <p:cNvPr id="25" name="TextBox 33">
              <a:extLst>
                <a:ext uri="{FF2B5EF4-FFF2-40B4-BE49-F238E27FC236}">
                  <a16:creationId xmlns:a16="http://schemas.microsoft.com/office/drawing/2014/main" id="{26977941-92E9-40C9-AFEF-DD8059035715}"/>
                </a:ext>
              </a:extLst>
            </p:cNvPr>
            <p:cNvSpPr txBox="1"/>
            <p:nvPr/>
          </p:nvSpPr>
          <p:spPr>
            <a:xfrm rot="16200000">
              <a:off x="6174847" y="3667219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IP</a:t>
              </a:r>
            </a:p>
          </p:txBody>
        </p:sp>
        <p:sp>
          <p:nvSpPr>
            <p:cNvPr id="26" name="TextBox 34">
              <a:extLst>
                <a:ext uri="{FF2B5EF4-FFF2-40B4-BE49-F238E27FC236}">
                  <a16:creationId xmlns:a16="http://schemas.microsoft.com/office/drawing/2014/main" id="{8C147400-C2FE-4E2C-AD6F-25D86EF43362}"/>
                </a:ext>
              </a:extLst>
            </p:cNvPr>
            <p:cNvSpPr txBox="1"/>
            <p:nvPr/>
          </p:nvSpPr>
          <p:spPr>
            <a:xfrm rot="16200000">
              <a:off x="6469579" y="3674099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SB</a:t>
              </a:r>
            </a:p>
          </p:txBody>
        </p:sp>
        <p:cxnSp>
          <p:nvCxnSpPr>
            <p:cNvPr id="27" name="Straight Connector 35">
              <a:extLst>
                <a:ext uri="{FF2B5EF4-FFF2-40B4-BE49-F238E27FC236}">
                  <a16:creationId xmlns:a16="http://schemas.microsoft.com/office/drawing/2014/main" id="{5FF1FFC6-8F5C-44F8-B47D-BA503ABD5881}"/>
                </a:ext>
              </a:extLst>
            </p:cNvPr>
            <p:cNvCxnSpPr>
              <a:cxnSpLocks/>
            </p:cNvCxnSpPr>
            <p:nvPr/>
          </p:nvCxnSpPr>
          <p:spPr>
            <a:xfrm>
              <a:off x="7266213" y="2344796"/>
              <a:ext cx="2476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36">
              <a:extLst>
                <a:ext uri="{FF2B5EF4-FFF2-40B4-BE49-F238E27FC236}">
                  <a16:creationId xmlns:a16="http://schemas.microsoft.com/office/drawing/2014/main" id="{FB1DB8F9-16EB-4F21-B49F-2E447EBEC05D}"/>
                </a:ext>
              </a:extLst>
            </p:cNvPr>
            <p:cNvSpPr txBox="1"/>
            <p:nvPr/>
          </p:nvSpPr>
          <p:spPr>
            <a:xfrm>
              <a:off x="7513863" y="2160130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150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kD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Rectangle 37">
              <a:extLst>
                <a:ext uri="{FF2B5EF4-FFF2-40B4-BE49-F238E27FC236}">
                  <a16:creationId xmlns:a16="http://schemas.microsoft.com/office/drawing/2014/main" id="{EAD814DC-8376-477B-93AD-EC3EDBAF6F7A}"/>
                </a:ext>
              </a:extLst>
            </p:cNvPr>
            <p:cNvSpPr/>
            <p:nvPr/>
          </p:nvSpPr>
          <p:spPr>
            <a:xfrm>
              <a:off x="5762007" y="2591342"/>
              <a:ext cx="1096048" cy="247649"/>
            </a:xfrm>
            <a:prstGeom prst="rect">
              <a:avLst/>
            </a:prstGeom>
            <a:noFill/>
            <a:ln w="28575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CuadroTexto 33">
            <a:extLst>
              <a:ext uri="{FF2B5EF4-FFF2-40B4-BE49-F238E27FC236}">
                <a16:creationId xmlns:a16="http://schemas.microsoft.com/office/drawing/2014/main" id="{C3861EA1-DA88-4918-BDFC-84D01522F7DE}"/>
              </a:ext>
            </a:extLst>
          </p:cNvPr>
          <p:cNvSpPr txBox="1"/>
          <p:nvPr/>
        </p:nvSpPr>
        <p:spPr>
          <a:xfrm>
            <a:off x="1021819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24/07/19</a:t>
            </a:r>
          </a:p>
        </p:txBody>
      </p:sp>
      <p:pic>
        <p:nvPicPr>
          <p:cNvPr id="36" name="Imagen 35" descr="Imagen que contiene agua, cubierto, hombre, grande&#10;&#10;Descripción generada automáticamente">
            <a:extLst>
              <a:ext uri="{FF2B5EF4-FFF2-40B4-BE49-F238E27FC236}">
                <a16:creationId xmlns:a16="http://schemas.microsoft.com/office/drawing/2014/main" id="{72820AD9-FE48-4EB8-B4D3-6CE47F654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88" y="2178985"/>
            <a:ext cx="5140070" cy="3392008"/>
          </a:xfrm>
          <a:prstGeom prst="rect">
            <a:avLst/>
          </a:prstGeom>
        </p:spPr>
      </p:pic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859C1898-BFB5-4D72-9FE6-5AA91D1DA32C}"/>
              </a:ext>
            </a:extLst>
          </p:cNvPr>
          <p:cNvCxnSpPr/>
          <p:nvPr/>
        </p:nvCxnSpPr>
        <p:spPr>
          <a:xfrm>
            <a:off x="1032895" y="2050746"/>
            <a:ext cx="3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3992647F-3B54-46D7-ACEF-E54ED46C806E}"/>
              </a:ext>
            </a:extLst>
          </p:cNvPr>
          <p:cNvSpPr txBox="1"/>
          <p:nvPr/>
        </p:nvSpPr>
        <p:spPr>
          <a:xfrm>
            <a:off x="2402750" y="1671051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C00A4EB3-1B01-469B-92C5-88B5A94C633B}"/>
              </a:ext>
            </a:extLst>
          </p:cNvPr>
          <p:cNvSpPr txBox="1"/>
          <p:nvPr/>
        </p:nvSpPr>
        <p:spPr>
          <a:xfrm>
            <a:off x="874754" y="1671051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A949E9CD-E049-4C89-B353-C45D5EA85161}"/>
              </a:ext>
            </a:extLst>
          </p:cNvPr>
          <p:cNvSpPr txBox="1"/>
          <p:nvPr/>
        </p:nvSpPr>
        <p:spPr>
          <a:xfrm>
            <a:off x="1499276" y="167105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69434700-06E6-4416-BCA3-C8945EC6AA10}"/>
              </a:ext>
            </a:extLst>
          </p:cNvPr>
          <p:cNvSpPr txBox="1"/>
          <p:nvPr/>
        </p:nvSpPr>
        <p:spPr>
          <a:xfrm>
            <a:off x="1956531" y="167105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F0AEB0F0-64E7-43B9-983C-49E384F11B14}"/>
              </a:ext>
            </a:extLst>
          </p:cNvPr>
          <p:cNvGrpSpPr/>
          <p:nvPr/>
        </p:nvGrpSpPr>
        <p:grpSpPr>
          <a:xfrm>
            <a:off x="1011798" y="1138857"/>
            <a:ext cx="1368000" cy="656226"/>
            <a:chOff x="985164" y="1138857"/>
            <a:chExt cx="1368000" cy="656226"/>
          </a:xfrm>
        </p:grpSpPr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4C5A2DE0-58D9-4774-A9E0-0776B3FBC089}"/>
                </a:ext>
              </a:extLst>
            </p:cNvPr>
            <p:cNvCxnSpPr>
              <a:cxnSpLocks/>
            </p:cNvCxnSpPr>
            <p:nvPr/>
          </p:nvCxnSpPr>
          <p:spPr>
            <a:xfrm>
              <a:off x="985164" y="1538371"/>
              <a:ext cx="1368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CuadroTexto 45">
              <a:extLst>
                <a:ext uri="{FF2B5EF4-FFF2-40B4-BE49-F238E27FC236}">
                  <a16:creationId xmlns:a16="http://schemas.microsoft.com/office/drawing/2014/main" id="{FAB915BD-1392-42F7-873D-D2D8308448B1}"/>
                </a:ext>
              </a:extLst>
            </p:cNvPr>
            <p:cNvSpPr txBox="1"/>
            <p:nvPr/>
          </p:nvSpPr>
          <p:spPr>
            <a:xfrm>
              <a:off x="1413818" y="1138857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IP 1</a:t>
              </a:r>
            </a:p>
          </p:txBody>
        </p:sp>
        <p:cxnSp>
          <p:nvCxnSpPr>
            <p:cNvPr id="47" name="Conector recto 46">
              <a:extLst>
                <a:ext uri="{FF2B5EF4-FFF2-40B4-BE49-F238E27FC236}">
                  <a16:creationId xmlns:a16="http://schemas.microsoft.com/office/drawing/2014/main" id="{BA025862-42BC-4303-9ACB-9BF8B641EEBC}"/>
                </a:ext>
              </a:extLst>
            </p:cNvPr>
            <p:cNvCxnSpPr/>
            <p:nvPr/>
          </p:nvCxnSpPr>
          <p:spPr>
            <a:xfrm>
              <a:off x="985164" y="1529087"/>
              <a:ext cx="0" cy="2655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cto 47">
              <a:extLst>
                <a:ext uri="{FF2B5EF4-FFF2-40B4-BE49-F238E27FC236}">
                  <a16:creationId xmlns:a16="http://schemas.microsoft.com/office/drawing/2014/main" id="{4A159889-E4AC-4F4B-890A-CB84E12C0422}"/>
                </a:ext>
              </a:extLst>
            </p:cNvPr>
            <p:cNvCxnSpPr/>
            <p:nvPr/>
          </p:nvCxnSpPr>
          <p:spPr>
            <a:xfrm>
              <a:off x="2344286" y="1529493"/>
              <a:ext cx="0" cy="2655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8A8CDB74-2035-462C-86D6-FF92E5CB1CE2}"/>
              </a:ext>
            </a:extLst>
          </p:cNvPr>
          <p:cNvCxnSpPr/>
          <p:nvPr/>
        </p:nvCxnSpPr>
        <p:spPr>
          <a:xfrm>
            <a:off x="1499276" y="2050744"/>
            <a:ext cx="3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C70E1773-9B86-4349-8303-14F5B111974B}"/>
              </a:ext>
            </a:extLst>
          </p:cNvPr>
          <p:cNvCxnSpPr/>
          <p:nvPr/>
        </p:nvCxnSpPr>
        <p:spPr>
          <a:xfrm>
            <a:off x="1993164" y="2052228"/>
            <a:ext cx="3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EA42D21D-08F6-45F3-A94A-39CE9CDFE5C4}"/>
              </a:ext>
            </a:extLst>
          </p:cNvPr>
          <p:cNvCxnSpPr/>
          <p:nvPr/>
        </p:nvCxnSpPr>
        <p:spPr>
          <a:xfrm>
            <a:off x="2459545" y="2052226"/>
            <a:ext cx="3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A073EBB8-45C8-4524-8C8D-2C176BE0DFF2}"/>
              </a:ext>
            </a:extLst>
          </p:cNvPr>
          <p:cNvCxnSpPr/>
          <p:nvPr/>
        </p:nvCxnSpPr>
        <p:spPr>
          <a:xfrm>
            <a:off x="2988211" y="2043349"/>
            <a:ext cx="3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B0332077-8C26-46A9-89B3-4E3B399BDC44}"/>
              </a:ext>
            </a:extLst>
          </p:cNvPr>
          <p:cNvCxnSpPr/>
          <p:nvPr/>
        </p:nvCxnSpPr>
        <p:spPr>
          <a:xfrm>
            <a:off x="3454592" y="2043347"/>
            <a:ext cx="3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A05DD4F9-D044-4FD3-853C-C1D2530DD545}"/>
              </a:ext>
            </a:extLst>
          </p:cNvPr>
          <p:cNvCxnSpPr/>
          <p:nvPr/>
        </p:nvCxnSpPr>
        <p:spPr>
          <a:xfrm>
            <a:off x="3948480" y="2044831"/>
            <a:ext cx="3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C0F2C1EE-2226-4013-8F8A-787783EDB720}"/>
              </a:ext>
            </a:extLst>
          </p:cNvPr>
          <p:cNvCxnSpPr/>
          <p:nvPr/>
        </p:nvCxnSpPr>
        <p:spPr>
          <a:xfrm>
            <a:off x="4414861" y="2044829"/>
            <a:ext cx="36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uadroTexto 57">
            <a:extLst>
              <a:ext uri="{FF2B5EF4-FFF2-40B4-BE49-F238E27FC236}">
                <a16:creationId xmlns:a16="http://schemas.microsoft.com/office/drawing/2014/main" id="{779B3647-1FB5-4342-8FF6-05A2F05809F3}"/>
              </a:ext>
            </a:extLst>
          </p:cNvPr>
          <p:cNvSpPr txBox="1"/>
          <p:nvPr/>
        </p:nvSpPr>
        <p:spPr>
          <a:xfrm>
            <a:off x="4341288" y="1659208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D593D025-FADA-4B97-80D4-B66C3C16F2D8}"/>
              </a:ext>
            </a:extLst>
          </p:cNvPr>
          <p:cNvSpPr txBox="1"/>
          <p:nvPr/>
        </p:nvSpPr>
        <p:spPr>
          <a:xfrm>
            <a:off x="2813292" y="1659208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038AA367-6279-452C-85F7-78347A2E1418}"/>
              </a:ext>
            </a:extLst>
          </p:cNvPr>
          <p:cNvSpPr txBox="1"/>
          <p:nvPr/>
        </p:nvSpPr>
        <p:spPr>
          <a:xfrm>
            <a:off x="3437814" y="165920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1371B4DC-BF70-49CC-9326-C228375DE0D7}"/>
              </a:ext>
            </a:extLst>
          </p:cNvPr>
          <p:cNvSpPr txBox="1"/>
          <p:nvPr/>
        </p:nvSpPr>
        <p:spPr>
          <a:xfrm>
            <a:off x="3895069" y="165920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grpSp>
        <p:nvGrpSpPr>
          <p:cNvPr id="53" name="Grupo 52">
            <a:extLst>
              <a:ext uri="{FF2B5EF4-FFF2-40B4-BE49-F238E27FC236}">
                <a16:creationId xmlns:a16="http://schemas.microsoft.com/office/drawing/2014/main" id="{75BD46CD-688E-47C9-8551-51B2984E3A3D}"/>
              </a:ext>
            </a:extLst>
          </p:cNvPr>
          <p:cNvGrpSpPr/>
          <p:nvPr/>
        </p:nvGrpSpPr>
        <p:grpSpPr>
          <a:xfrm>
            <a:off x="2957928" y="1123800"/>
            <a:ext cx="1368000" cy="656226"/>
            <a:chOff x="985164" y="1138857"/>
            <a:chExt cx="1368000" cy="656226"/>
          </a:xfrm>
        </p:grpSpPr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E8590935-4994-49BA-BF95-682DB94D428A}"/>
                </a:ext>
              </a:extLst>
            </p:cNvPr>
            <p:cNvCxnSpPr>
              <a:cxnSpLocks/>
            </p:cNvCxnSpPr>
            <p:nvPr/>
          </p:nvCxnSpPr>
          <p:spPr>
            <a:xfrm>
              <a:off x="985164" y="1538371"/>
              <a:ext cx="1368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CuadroTexto 62">
              <a:extLst>
                <a:ext uri="{FF2B5EF4-FFF2-40B4-BE49-F238E27FC236}">
                  <a16:creationId xmlns:a16="http://schemas.microsoft.com/office/drawing/2014/main" id="{F181681F-18C9-4531-BAAE-F9166D1034D8}"/>
                </a:ext>
              </a:extLst>
            </p:cNvPr>
            <p:cNvSpPr txBox="1"/>
            <p:nvPr/>
          </p:nvSpPr>
          <p:spPr>
            <a:xfrm>
              <a:off x="1413818" y="1138857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IP 2</a:t>
              </a:r>
            </a:p>
          </p:txBody>
        </p: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D78DDB4D-2988-4EC1-86C8-F5B2A530DD0F}"/>
                </a:ext>
              </a:extLst>
            </p:cNvPr>
            <p:cNvCxnSpPr/>
            <p:nvPr/>
          </p:nvCxnSpPr>
          <p:spPr>
            <a:xfrm>
              <a:off x="985164" y="1529087"/>
              <a:ext cx="0" cy="2655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A673B2C2-5870-4F66-8B82-DF16F39B1A0E}"/>
                </a:ext>
              </a:extLst>
            </p:cNvPr>
            <p:cNvCxnSpPr/>
            <p:nvPr/>
          </p:nvCxnSpPr>
          <p:spPr>
            <a:xfrm>
              <a:off x="2344286" y="1529493"/>
              <a:ext cx="0" cy="2655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5947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49040F7-BD10-465B-BFBD-93B6FDC2A259}"/>
              </a:ext>
            </a:extLst>
          </p:cNvPr>
          <p:cNvSpPr txBox="1"/>
          <p:nvPr/>
        </p:nvSpPr>
        <p:spPr>
          <a:xfrm>
            <a:off x="727969" y="1731151"/>
            <a:ext cx="617374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-Tratamientos con insulina 100nM a tiempos de 0, 12 y 24 horas</a:t>
            </a:r>
          </a:p>
          <a:p>
            <a:r>
              <a:rPr lang="es-ES" dirty="0"/>
              <a:t>-</a:t>
            </a:r>
            <a:r>
              <a:rPr lang="es-ES" dirty="0" err="1"/>
              <a:t>Sonicado</a:t>
            </a:r>
            <a:endParaRPr lang="es-ES" dirty="0"/>
          </a:p>
          <a:p>
            <a:r>
              <a:rPr lang="es-ES" dirty="0"/>
              <a:t>-WCE, cantidad de proteína = 1mg</a:t>
            </a:r>
          </a:p>
          <a:p>
            <a:r>
              <a:rPr lang="es-ES" dirty="0"/>
              <a:t>-Las muestras tienen más de 5µg/µL </a:t>
            </a:r>
          </a:p>
          <a:p>
            <a:r>
              <a:rPr lang="es-ES" dirty="0"/>
              <a:t>-Concentraciones WCE: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t0h-2--&gt; [   ] = 5,96µg/µL --&gt; 167,84µL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t12h-2--&gt; [   ] = 7,73µg/µL --&gt; 129,39µL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t24h-1--&gt; [   ] = 7,96µg/µL --&gt; 125,57µL</a:t>
            </a:r>
          </a:p>
          <a:p>
            <a:r>
              <a:rPr lang="es-ES" dirty="0"/>
              <a:t>-Condiciones de la IP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12 µg de IgG </a:t>
            </a:r>
            <a:r>
              <a:rPr lang="el-GR" dirty="0"/>
              <a:t>α</a:t>
            </a:r>
            <a:r>
              <a:rPr lang="es-ES" dirty="0"/>
              <a:t>-hnRNPK </a:t>
            </a:r>
            <a:r>
              <a:rPr lang="es-ES" dirty="0">
                <a:solidFill>
                  <a:srgbClr val="FF0000"/>
                </a:solidFill>
              </a:rPr>
              <a:t>(s.c.)</a:t>
            </a:r>
            <a:r>
              <a:rPr lang="es-ES" dirty="0"/>
              <a:t> --&gt; mouse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Unión </a:t>
            </a:r>
            <a:r>
              <a:rPr lang="es-ES" dirty="0" err="1"/>
              <a:t>Ab≡proteína</a:t>
            </a:r>
            <a:r>
              <a:rPr lang="es-ES" dirty="0"/>
              <a:t> --&gt; DB≡Ab≡proteína</a:t>
            </a:r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63B71DE-6814-4344-B30D-368F7E98410F}"/>
              </a:ext>
            </a:extLst>
          </p:cNvPr>
          <p:cNvSpPr txBox="1"/>
          <p:nvPr/>
        </p:nvSpPr>
        <p:spPr>
          <a:xfrm>
            <a:off x="727969" y="594804"/>
            <a:ext cx="324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– Experimento 4 – IP prueba 3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0CC0795-AF75-4785-877D-4532F6B66808}"/>
              </a:ext>
            </a:extLst>
          </p:cNvPr>
          <p:cNvSpPr txBox="1"/>
          <p:nvPr/>
        </p:nvSpPr>
        <p:spPr>
          <a:xfrm>
            <a:off x="1021819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31/07/19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1F49D16B-C45C-43CF-B601-865AB17B559D}"/>
              </a:ext>
            </a:extLst>
          </p:cNvPr>
          <p:cNvGrpSpPr/>
          <p:nvPr/>
        </p:nvGrpSpPr>
        <p:grpSpPr>
          <a:xfrm>
            <a:off x="4252402" y="2672185"/>
            <a:ext cx="275207" cy="307777"/>
            <a:chOff x="4487366" y="5455036"/>
            <a:chExt cx="311137" cy="359263"/>
          </a:xfrm>
        </p:grpSpPr>
        <p:sp>
          <p:nvSpPr>
            <p:cNvPr id="8" name="Triángulo isósceles 7">
              <a:extLst>
                <a:ext uri="{FF2B5EF4-FFF2-40B4-BE49-F238E27FC236}">
                  <a16:creationId xmlns:a16="http://schemas.microsoft.com/office/drawing/2014/main" id="{B8D3BDDB-A845-44BD-B47C-D316DBD546B9}"/>
                </a:ext>
              </a:extLst>
            </p:cNvPr>
            <p:cNvSpPr/>
            <p:nvPr/>
          </p:nvSpPr>
          <p:spPr>
            <a:xfrm>
              <a:off x="4487366" y="5461234"/>
              <a:ext cx="311137" cy="285225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600" dirty="0"/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8E5223A0-FE81-47EA-9218-7405C837323C}"/>
                </a:ext>
              </a:extLst>
            </p:cNvPr>
            <p:cNvSpPr txBox="1"/>
            <p:nvPr/>
          </p:nvSpPr>
          <p:spPr>
            <a:xfrm>
              <a:off x="4512930" y="5455036"/>
              <a:ext cx="274017" cy="359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400" dirty="0"/>
                <a:t>!</a:t>
              </a:r>
            </a:p>
          </p:txBody>
        </p:sp>
      </p:grp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04D8C11-09C3-4B4C-8AC2-879F1FF57E7D}"/>
              </a:ext>
            </a:extLst>
          </p:cNvPr>
          <p:cNvSpPr txBox="1"/>
          <p:nvPr/>
        </p:nvSpPr>
        <p:spPr>
          <a:xfrm>
            <a:off x="7253056" y="1713395"/>
            <a:ext cx="377558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-Ya no hacemos </a:t>
            </a:r>
            <a:r>
              <a:rPr lang="es-ES" dirty="0" err="1"/>
              <a:t>coomasie</a:t>
            </a:r>
            <a:endParaRPr lang="es-ES" dirty="0"/>
          </a:p>
          <a:p>
            <a:r>
              <a:rPr lang="es-ES" dirty="0"/>
              <a:t>-IP --&gt; (diluimos input y SN)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Input t0h--&gt; [   ] = 3,84µg/µL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Input t12h--&gt; [   ] = 4,52µg/µL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Input t24h--&gt; [   ] = 4,15µg/µL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SN t0h--&gt; [   ] = 2,65µg/µL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SN t12h--&gt; [   ] = 2,77µg/µL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SN t24h--&gt; [   ] = 2,4µg/µL</a:t>
            </a:r>
          </a:p>
          <a:p>
            <a:r>
              <a:rPr lang="es-ES" dirty="0"/>
              <a:t>-Cargamos 25µg de Input y SN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49585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DDA7765-B2E5-4C20-868E-897DDC2798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9" t="29983" r="20310" b="19993"/>
          <a:stretch/>
        </p:blipFill>
        <p:spPr>
          <a:xfrm>
            <a:off x="2725444" y="1819923"/>
            <a:ext cx="5779363" cy="393154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62EE8F72-9494-4254-8011-9920D9453D79}"/>
              </a:ext>
            </a:extLst>
          </p:cNvPr>
          <p:cNvSpPr/>
          <p:nvPr/>
        </p:nvSpPr>
        <p:spPr>
          <a:xfrm>
            <a:off x="3169328" y="3977195"/>
            <a:ext cx="5335479" cy="3994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5B9EB4A-C299-4A2A-9178-993C7AD46845}"/>
              </a:ext>
            </a:extLst>
          </p:cNvPr>
          <p:cNvSpPr/>
          <p:nvPr/>
        </p:nvSpPr>
        <p:spPr>
          <a:xfrm>
            <a:off x="3373514" y="2947386"/>
            <a:ext cx="5131293" cy="5237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BC4CEA5E-7DD4-4C52-BACF-9041A653AF67}"/>
              </a:ext>
            </a:extLst>
          </p:cNvPr>
          <p:cNvSpPr/>
          <p:nvPr/>
        </p:nvSpPr>
        <p:spPr>
          <a:xfrm flipH="1">
            <a:off x="8691238" y="3084989"/>
            <a:ext cx="461639" cy="24857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33260B4-D686-4F1E-B982-D970F7FBC291}"/>
              </a:ext>
            </a:extLst>
          </p:cNvPr>
          <p:cNvSpPr txBox="1"/>
          <p:nvPr/>
        </p:nvSpPr>
        <p:spPr>
          <a:xfrm>
            <a:off x="9223898" y="3024610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IR</a:t>
            </a:r>
            <a:r>
              <a:rPr lang="el-GR" dirty="0"/>
              <a:t>β</a:t>
            </a:r>
            <a:endParaRPr lang="es-ES" dirty="0"/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84C5AC6B-F26A-4BB2-9DCA-B91678509A2E}"/>
              </a:ext>
            </a:extLst>
          </p:cNvPr>
          <p:cNvSpPr/>
          <p:nvPr/>
        </p:nvSpPr>
        <p:spPr>
          <a:xfrm flipH="1">
            <a:off x="8691238" y="4019818"/>
            <a:ext cx="461639" cy="24857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8597E82-4A6D-4B28-A54D-C236304159D9}"/>
              </a:ext>
            </a:extLst>
          </p:cNvPr>
          <p:cNvSpPr txBox="1"/>
          <p:nvPr/>
        </p:nvSpPr>
        <p:spPr>
          <a:xfrm>
            <a:off x="9223898" y="3959439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hnRNPK</a:t>
            </a:r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5DEB260-DD53-42B7-9794-8D8DCF331231}"/>
              </a:ext>
            </a:extLst>
          </p:cNvPr>
          <p:cNvSpPr txBox="1"/>
          <p:nvPr/>
        </p:nvSpPr>
        <p:spPr>
          <a:xfrm>
            <a:off x="10582183" y="488272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07/08/19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634BE631-095D-4E0F-A55D-B26FFFC210A6}"/>
              </a:ext>
            </a:extLst>
          </p:cNvPr>
          <p:cNvCxnSpPr/>
          <p:nvPr/>
        </p:nvCxnSpPr>
        <p:spPr>
          <a:xfrm>
            <a:off x="2959349" y="1651251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9DD041AD-AF0D-42F8-9D66-74B0CB4096E9}"/>
              </a:ext>
            </a:extLst>
          </p:cNvPr>
          <p:cNvCxnSpPr/>
          <p:nvPr/>
        </p:nvCxnSpPr>
        <p:spPr>
          <a:xfrm>
            <a:off x="3514506" y="1651251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45BC4F91-DCB2-45E1-B637-E03052110240}"/>
              </a:ext>
            </a:extLst>
          </p:cNvPr>
          <p:cNvCxnSpPr/>
          <p:nvPr/>
        </p:nvCxnSpPr>
        <p:spPr>
          <a:xfrm>
            <a:off x="4114926" y="1643859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2BF34343-3888-46A9-B599-485D65AA81BC}"/>
              </a:ext>
            </a:extLst>
          </p:cNvPr>
          <p:cNvCxnSpPr/>
          <p:nvPr/>
        </p:nvCxnSpPr>
        <p:spPr>
          <a:xfrm>
            <a:off x="4723349" y="1643861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363F6CA7-712A-4287-9FBE-72CF41C3FDBB}"/>
              </a:ext>
            </a:extLst>
          </p:cNvPr>
          <p:cNvCxnSpPr/>
          <p:nvPr/>
        </p:nvCxnSpPr>
        <p:spPr>
          <a:xfrm>
            <a:off x="5252015" y="1643862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7E514BE8-DB5F-45A4-A57A-A0B2A132F47F}"/>
              </a:ext>
            </a:extLst>
          </p:cNvPr>
          <p:cNvCxnSpPr/>
          <p:nvPr/>
        </p:nvCxnSpPr>
        <p:spPr>
          <a:xfrm>
            <a:off x="5834538" y="1637956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FAE298BE-9769-48AF-AC3F-A5460EF5327C}"/>
              </a:ext>
            </a:extLst>
          </p:cNvPr>
          <p:cNvCxnSpPr/>
          <p:nvPr/>
        </p:nvCxnSpPr>
        <p:spPr>
          <a:xfrm>
            <a:off x="6363204" y="1637957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0A99069C-67CD-407F-B8FF-BED54BE57D5C}"/>
              </a:ext>
            </a:extLst>
          </p:cNvPr>
          <p:cNvCxnSpPr/>
          <p:nvPr/>
        </p:nvCxnSpPr>
        <p:spPr>
          <a:xfrm>
            <a:off x="6944246" y="1640928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54EDA8C8-67AE-4505-96ED-DB69EC0347F1}"/>
              </a:ext>
            </a:extLst>
          </p:cNvPr>
          <p:cNvCxnSpPr/>
          <p:nvPr/>
        </p:nvCxnSpPr>
        <p:spPr>
          <a:xfrm>
            <a:off x="7490668" y="1632051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1570B8C1-48CA-4A21-B545-42B65B149972}"/>
              </a:ext>
            </a:extLst>
          </p:cNvPr>
          <p:cNvCxnSpPr/>
          <p:nvPr/>
        </p:nvCxnSpPr>
        <p:spPr>
          <a:xfrm>
            <a:off x="8042563" y="1633495"/>
            <a:ext cx="360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462907F5-D112-49A9-A594-0BE6DB5CC481}"/>
              </a:ext>
            </a:extLst>
          </p:cNvPr>
          <p:cNvSpPr txBox="1"/>
          <p:nvPr/>
        </p:nvSpPr>
        <p:spPr>
          <a:xfrm>
            <a:off x="2896013" y="1270415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D6D88AC3-A787-4A80-9004-D8B62ED8BB40}"/>
              </a:ext>
            </a:extLst>
          </p:cNvPr>
          <p:cNvSpPr txBox="1"/>
          <p:nvPr/>
        </p:nvSpPr>
        <p:spPr>
          <a:xfrm>
            <a:off x="4091341" y="710796"/>
            <a:ext cx="528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IP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9408CAC-05E8-4799-BC87-9D236441844A}"/>
              </a:ext>
            </a:extLst>
          </p:cNvPr>
          <p:cNvSpPr txBox="1"/>
          <p:nvPr/>
        </p:nvSpPr>
        <p:spPr>
          <a:xfrm>
            <a:off x="5645207" y="680713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CF127764-D19B-49B0-BA30-181CAD9B034E}"/>
              </a:ext>
            </a:extLst>
          </p:cNvPr>
          <p:cNvSpPr txBox="1"/>
          <p:nvPr/>
        </p:nvSpPr>
        <p:spPr>
          <a:xfrm>
            <a:off x="7462919" y="68770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50981322-DD7C-4316-9259-BB1613F2F862}"/>
              </a:ext>
            </a:extLst>
          </p:cNvPr>
          <p:cNvSpPr txBox="1"/>
          <p:nvPr/>
        </p:nvSpPr>
        <p:spPr>
          <a:xfrm>
            <a:off x="3507778" y="1281919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t0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1EB30C5B-5E59-4712-AC27-446054101872}"/>
              </a:ext>
            </a:extLst>
          </p:cNvPr>
          <p:cNvSpPr txBox="1"/>
          <p:nvPr/>
        </p:nvSpPr>
        <p:spPr>
          <a:xfrm>
            <a:off x="4033177" y="1282472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t12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E60342F-DC32-48CA-A830-9B920CE15F3C}"/>
              </a:ext>
            </a:extLst>
          </p:cNvPr>
          <p:cNvSpPr txBox="1"/>
          <p:nvPr/>
        </p:nvSpPr>
        <p:spPr>
          <a:xfrm>
            <a:off x="4655465" y="1297373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t24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E9C93C5D-FDBD-41BF-BD72-BB0B470F7024}"/>
              </a:ext>
            </a:extLst>
          </p:cNvPr>
          <p:cNvSpPr txBox="1"/>
          <p:nvPr/>
        </p:nvSpPr>
        <p:spPr>
          <a:xfrm>
            <a:off x="5215517" y="1293651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t0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61712275-0A86-4726-8021-43A6AA04EA87}"/>
              </a:ext>
            </a:extLst>
          </p:cNvPr>
          <p:cNvSpPr txBox="1"/>
          <p:nvPr/>
        </p:nvSpPr>
        <p:spPr>
          <a:xfrm>
            <a:off x="5740916" y="1294204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t12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400323B2-D398-4639-9D13-8C622CD34EAC}"/>
              </a:ext>
            </a:extLst>
          </p:cNvPr>
          <p:cNvSpPr txBox="1"/>
          <p:nvPr/>
        </p:nvSpPr>
        <p:spPr>
          <a:xfrm>
            <a:off x="6301828" y="1297186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t24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0BF757F9-518F-464D-A2E4-EA6BD11797BB}"/>
              </a:ext>
            </a:extLst>
          </p:cNvPr>
          <p:cNvSpPr txBox="1"/>
          <p:nvPr/>
        </p:nvSpPr>
        <p:spPr>
          <a:xfrm>
            <a:off x="6903714" y="1287254"/>
            <a:ext cx="37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t0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0EAFDB5D-38C0-4339-A948-1710AC4917F6}"/>
              </a:ext>
            </a:extLst>
          </p:cNvPr>
          <p:cNvSpPr txBox="1"/>
          <p:nvPr/>
        </p:nvSpPr>
        <p:spPr>
          <a:xfrm>
            <a:off x="7429113" y="1287807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t12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E1155009-5D4A-48F8-BD9E-EB42F6E7004C}"/>
              </a:ext>
            </a:extLst>
          </p:cNvPr>
          <p:cNvSpPr txBox="1"/>
          <p:nvPr/>
        </p:nvSpPr>
        <p:spPr>
          <a:xfrm>
            <a:off x="7990025" y="1290789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t24</a:t>
            </a:r>
          </a:p>
        </p:txBody>
      </p:sp>
      <p:sp>
        <p:nvSpPr>
          <p:cNvPr id="35" name="Abrir corchete 34">
            <a:extLst>
              <a:ext uri="{FF2B5EF4-FFF2-40B4-BE49-F238E27FC236}">
                <a16:creationId xmlns:a16="http://schemas.microsoft.com/office/drawing/2014/main" id="{07CADB9D-1E32-421F-9450-3B5F6F8F9058}"/>
              </a:ext>
            </a:extLst>
          </p:cNvPr>
          <p:cNvSpPr/>
          <p:nvPr/>
        </p:nvSpPr>
        <p:spPr>
          <a:xfrm rot="5400000">
            <a:off x="4314082" y="380890"/>
            <a:ext cx="82783" cy="1591278"/>
          </a:xfrm>
          <a:prstGeom prst="lef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Abrir corchete 35">
            <a:extLst>
              <a:ext uri="{FF2B5EF4-FFF2-40B4-BE49-F238E27FC236}">
                <a16:creationId xmlns:a16="http://schemas.microsoft.com/office/drawing/2014/main" id="{78620BC6-94F2-4019-8A5D-F66BB537C90F}"/>
              </a:ext>
            </a:extLst>
          </p:cNvPr>
          <p:cNvSpPr/>
          <p:nvPr/>
        </p:nvSpPr>
        <p:spPr>
          <a:xfrm rot="5400000">
            <a:off x="5953208" y="432974"/>
            <a:ext cx="68803" cy="1471188"/>
          </a:xfrm>
          <a:prstGeom prst="lef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7" name="Abrir corchete 36">
            <a:extLst>
              <a:ext uri="{FF2B5EF4-FFF2-40B4-BE49-F238E27FC236}">
                <a16:creationId xmlns:a16="http://schemas.microsoft.com/office/drawing/2014/main" id="{5AB4BF5D-39ED-4883-812C-CA2D4B12F4C1}"/>
              </a:ext>
            </a:extLst>
          </p:cNvPr>
          <p:cNvSpPr/>
          <p:nvPr/>
        </p:nvSpPr>
        <p:spPr>
          <a:xfrm rot="5400000">
            <a:off x="7605330" y="434315"/>
            <a:ext cx="68803" cy="1471188"/>
          </a:xfrm>
          <a:prstGeom prst="lef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04398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1258</Words>
  <Application>Microsoft Office PowerPoint</Application>
  <PresentationFormat>Panorámica</PresentationFormat>
  <Paragraphs>326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de Office</vt:lpstr>
      <vt:lpstr>Inmunoprecipitación hnRNPK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Inmunoprecipitación hnRNPK</dc:title>
  <dc:creator>Marta Torrecilla Parra</dc:creator>
  <cp:lastModifiedBy>Marta Torrecilla Parra</cp:lastModifiedBy>
  <cp:revision>31</cp:revision>
  <dcterms:created xsi:type="dcterms:W3CDTF">2019-09-30T11:32:01Z</dcterms:created>
  <dcterms:modified xsi:type="dcterms:W3CDTF">2019-10-01T10:50:56Z</dcterms:modified>
</cp:coreProperties>
</file>

<file path=docProps/thumbnail.jpeg>
</file>